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61" r:id="rId1"/>
  </p:sldMasterIdLst>
  <p:notesMasterIdLst>
    <p:notesMasterId r:id="rId3"/>
  </p:notesMasterIdLst>
  <p:sldIdLst>
    <p:sldId id="296" r:id="rId2"/>
  </p:sldIdLst>
  <p:sldSz cx="32399288" cy="35999738"/>
  <p:notesSz cx="6858000" cy="9144000"/>
  <p:embeddedFontLst>
    <p:embeddedFont>
      <p:font typeface="Playfair Display" pitchFamily="2" charset="77"/>
      <p:regular r:id="rId4"/>
      <p:bold r:id="rId5"/>
      <p:italic r:id="rId6"/>
      <p:boldItalic r:id="rId7"/>
    </p:embeddedFont>
    <p:embeddedFont>
      <p:font typeface="Raleway Thin" panose="020F030202020403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7B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ECFA8D8-EBB5-491C-A45E-AB0B8A4C9EAA}">
  <a:tblStyle styleId="{4ECFA8D8-EBB5-491C-A45E-AB0B8A4C9EAA}"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19CE2C74-B431-46D8-8770-FE2DEB32469B}"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3"/>
  </p:normalViewPr>
  <p:slideViewPr>
    <p:cSldViewPr snapToGrid="0" snapToObjects="1">
      <p:cViewPr varScale="1">
        <p:scale>
          <a:sx n="20" d="100"/>
          <a:sy n="20" d="100"/>
        </p:scale>
        <p:origin x="2856"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viewProps" Target="viewProp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font" Target="fonts/font8.fntdata"/><Relationship Id="rId5" Type="http://schemas.openxmlformats.org/officeDocument/2006/relationships/font" Target="fonts/font2.fntdata"/><Relationship Id="rId15" Type="http://schemas.openxmlformats.org/officeDocument/2006/relationships/tableStyles" Target="tableStyles.xml"/><Relationship Id="rId10" Type="http://schemas.openxmlformats.org/officeDocument/2006/relationships/font" Target="fonts/font7.fntdata"/><Relationship Id="rId4" Type="http://schemas.openxmlformats.org/officeDocument/2006/relationships/font" Target="fonts/font1.fntdata"/><Relationship Id="rId9" Type="http://schemas.openxmlformats.org/officeDocument/2006/relationships/font" Target="fonts/font6.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885950" y="685800"/>
            <a:ext cx="30861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7408"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0"/>
        <p:cNvGrpSpPr/>
        <p:nvPr/>
      </p:nvGrpSpPr>
      <p:grpSpPr>
        <a:xfrm>
          <a:off x="0" y="0"/>
          <a:ext cx="0" cy="0"/>
          <a:chOff x="0" y="0"/>
          <a:chExt cx="0" cy="0"/>
        </a:xfrm>
      </p:grpSpPr>
      <p:pic>
        <p:nvPicPr>
          <p:cNvPr id="61" name="Google Shape;61;p9"/>
          <p:cNvPicPr preferRelativeResize="0"/>
          <p:nvPr/>
        </p:nvPicPr>
        <p:blipFill>
          <a:blip r:embed="rId2">
            <a:alphaModFix/>
          </a:blip>
          <a:stretch>
            <a:fillRect/>
          </a:stretch>
        </p:blipFill>
        <p:spPr>
          <a:xfrm>
            <a:off x="2" y="23046103"/>
            <a:ext cx="8424431" cy="12953635"/>
          </a:xfrm>
          <a:prstGeom prst="rect">
            <a:avLst/>
          </a:prstGeom>
          <a:noFill/>
          <a:ln>
            <a:noFill/>
          </a:ln>
        </p:spPr>
      </p:pic>
      <p:pic>
        <p:nvPicPr>
          <p:cNvPr id="62" name="Google Shape;62;p9"/>
          <p:cNvPicPr preferRelativeResize="0"/>
          <p:nvPr/>
        </p:nvPicPr>
        <p:blipFill>
          <a:blip r:embed="rId3">
            <a:alphaModFix/>
          </a:blip>
          <a:stretch>
            <a:fillRect/>
          </a:stretch>
        </p:blipFill>
        <p:spPr>
          <a:xfrm>
            <a:off x="26260879" y="0"/>
            <a:ext cx="6138411" cy="17119609"/>
          </a:xfrm>
          <a:prstGeom prst="rect">
            <a:avLst/>
          </a:prstGeom>
          <a:noFill/>
          <a:ln>
            <a:noFill/>
          </a:ln>
        </p:spPr>
      </p:pic>
      <p:sp>
        <p:nvSpPr>
          <p:cNvPr id="63" name="Google Shape;63;p9"/>
          <p:cNvSpPr/>
          <p:nvPr/>
        </p:nvSpPr>
        <p:spPr>
          <a:xfrm rot="5400000">
            <a:off x="2511384" y="5055690"/>
            <a:ext cx="2508538" cy="2047161"/>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chemeClr val="accent2"/>
          </a:solidFill>
          <a:ln>
            <a:noFill/>
          </a:ln>
        </p:spPr>
        <p:txBody>
          <a:bodyPr spcFirstLastPara="1" wrap="square" lIns="269944" tIns="269944" rIns="269944" bIns="269944" anchor="ctr" anchorCtr="0">
            <a:noAutofit/>
          </a:bodyPr>
          <a:lstStyle/>
          <a:p>
            <a:pPr marL="0" lvl="0" indent="0" algn="l" rtl="0">
              <a:spcBef>
                <a:spcPts val="0"/>
              </a:spcBef>
              <a:spcAft>
                <a:spcPts val="0"/>
              </a:spcAft>
              <a:buNone/>
            </a:pPr>
            <a:endParaRPr sz="21873"/>
          </a:p>
        </p:txBody>
      </p:sp>
      <p:sp>
        <p:nvSpPr>
          <p:cNvPr id="64" name="Google Shape;64;p9"/>
          <p:cNvSpPr txBox="1">
            <a:spLocks noGrp="1"/>
          </p:cNvSpPr>
          <p:nvPr>
            <p:ph type="title"/>
          </p:nvPr>
        </p:nvSpPr>
        <p:spPr>
          <a:xfrm>
            <a:off x="3681772" y="2263676"/>
            <a:ext cx="25036103" cy="4539600"/>
          </a:xfrm>
          <a:prstGeom prst="rect">
            <a:avLst/>
          </a:prstGeom>
        </p:spPr>
        <p:txBody>
          <a:bodyPr spcFirstLastPara="1" wrap="square" lIns="0" tIns="0" rIns="0" bIns="0" anchor="b" anchorCtr="0">
            <a:noAutofit/>
          </a:bodyPr>
          <a:lstStyle>
            <a:lvl1pPr lvl="0" rtl="0">
              <a:spcBef>
                <a:spcPts val="0"/>
              </a:spcBef>
              <a:spcAft>
                <a:spcPts val="0"/>
              </a:spcAft>
              <a:buSzPts val="3200"/>
              <a:buNone/>
              <a:defRPr sz="9449"/>
            </a:lvl1pPr>
            <a:lvl2pPr lvl="1" rtl="0">
              <a:spcBef>
                <a:spcPts val="0"/>
              </a:spcBef>
              <a:spcAft>
                <a:spcPts val="0"/>
              </a:spcAft>
              <a:buSzPts val="3200"/>
              <a:buNone/>
              <a:defRPr sz="9449"/>
            </a:lvl2pPr>
            <a:lvl3pPr lvl="2" rtl="0">
              <a:spcBef>
                <a:spcPts val="0"/>
              </a:spcBef>
              <a:spcAft>
                <a:spcPts val="0"/>
              </a:spcAft>
              <a:buSzPts val="3200"/>
              <a:buNone/>
              <a:defRPr sz="9449"/>
            </a:lvl3pPr>
            <a:lvl4pPr lvl="3" rtl="0">
              <a:spcBef>
                <a:spcPts val="0"/>
              </a:spcBef>
              <a:spcAft>
                <a:spcPts val="0"/>
              </a:spcAft>
              <a:buSzPts val="3200"/>
              <a:buNone/>
              <a:defRPr sz="9449"/>
            </a:lvl4pPr>
            <a:lvl5pPr lvl="4" rtl="0">
              <a:spcBef>
                <a:spcPts val="0"/>
              </a:spcBef>
              <a:spcAft>
                <a:spcPts val="0"/>
              </a:spcAft>
              <a:buSzPts val="3200"/>
              <a:buNone/>
              <a:defRPr sz="9449"/>
            </a:lvl5pPr>
            <a:lvl6pPr lvl="5" rtl="0">
              <a:spcBef>
                <a:spcPts val="0"/>
              </a:spcBef>
              <a:spcAft>
                <a:spcPts val="0"/>
              </a:spcAft>
              <a:buSzPts val="3200"/>
              <a:buNone/>
              <a:defRPr sz="9449"/>
            </a:lvl6pPr>
            <a:lvl7pPr lvl="6" rtl="0">
              <a:spcBef>
                <a:spcPts val="0"/>
              </a:spcBef>
              <a:spcAft>
                <a:spcPts val="0"/>
              </a:spcAft>
              <a:buSzPts val="3200"/>
              <a:buNone/>
              <a:defRPr sz="9449"/>
            </a:lvl7pPr>
            <a:lvl8pPr lvl="7" rtl="0">
              <a:spcBef>
                <a:spcPts val="0"/>
              </a:spcBef>
              <a:spcAft>
                <a:spcPts val="0"/>
              </a:spcAft>
              <a:buSzPts val="3200"/>
              <a:buNone/>
              <a:defRPr sz="9449"/>
            </a:lvl8pPr>
            <a:lvl9pPr lvl="8" rtl="0">
              <a:spcBef>
                <a:spcPts val="0"/>
              </a:spcBef>
              <a:spcAft>
                <a:spcPts val="0"/>
              </a:spcAft>
              <a:buSzPts val="3200"/>
              <a:buNone/>
              <a:defRPr sz="9449"/>
            </a:lvl9pPr>
          </a:lstStyle>
          <a:p>
            <a:endParaRPr/>
          </a:p>
        </p:txBody>
      </p:sp>
      <p:sp>
        <p:nvSpPr>
          <p:cNvPr id="65" name="Google Shape;65;p9"/>
          <p:cNvSpPr txBox="1">
            <a:spLocks noGrp="1"/>
          </p:cNvSpPr>
          <p:nvPr>
            <p:ph type="sldNum" idx="12"/>
          </p:nvPr>
        </p:nvSpPr>
        <p:spPr>
          <a:xfrm>
            <a:off x="30048653" y="33244560"/>
            <a:ext cx="1944170" cy="2754836"/>
          </a:xfrm>
          <a:prstGeom prst="rect">
            <a:avLst/>
          </a:prstGeom>
        </p:spPr>
        <p:txBody>
          <a:bodyPr spcFirstLastPara="1" wrap="square" lIns="0" tIns="0" rIns="0" bIns="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00000000-1234-1234-1234-123412341234}"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681772" y="5463653"/>
            <a:ext cx="25036103" cy="4539600"/>
          </a:xfrm>
          <a:prstGeom prst="rect">
            <a:avLst/>
          </a:prstGeom>
          <a:noFill/>
          <a:ln>
            <a:noFill/>
          </a:ln>
        </p:spPr>
        <p:txBody>
          <a:bodyPr spcFirstLastPara="1" wrap="square" lIns="0" tIns="0" rIns="0" bIns="0" anchor="b" anchorCtr="0">
            <a:noAutofit/>
          </a:bodyPr>
          <a:lstStyle>
            <a:lvl1pPr lvl="0" rtl="0">
              <a:lnSpc>
                <a:spcPct val="90000"/>
              </a:lnSpc>
              <a:spcBef>
                <a:spcPts val="0"/>
              </a:spcBef>
              <a:spcAft>
                <a:spcPts val="0"/>
              </a:spcAft>
              <a:buClr>
                <a:schemeClr val="dk2"/>
              </a:buClr>
              <a:buSzPts val="3600"/>
              <a:buFont typeface="Playfair Display"/>
              <a:buNone/>
              <a:defRPr sz="3600" b="1" i="1">
                <a:solidFill>
                  <a:schemeClr val="dk2"/>
                </a:solidFill>
                <a:latin typeface="Playfair Display"/>
                <a:ea typeface="Playfair Display"/>
                <a:cs typeface="Playfair Display"/>
                <a:sym typeface="Playfair Display"/>
              </a:defRPr>
            </a:lvl1pPr>
            <a:lvl2pPr lvl="1" rtl="0">
              <a:lnSpc>
                <a:spcPct val="90000"/>
              </a:lnSpc>
              <a:spcBef>
                <a:spcPts val="0"/>
              </a:spcBef>
              <a:spcAft>
                <a:spcPts val="0"/>
              </a:spcAft>
              <a:buClr>
                <a:schemeClr val="dk2"/>
              </a:buClr>
              <a:buSzPts val="3600"/>
              <a:buFont typeface="Playfair Display"/>
              <a:buNone/>
              <a:defRPr sz="3600" b="1" i="1">
                <a:solidFill>
                  <a:schemeClr val="dk2"/>
                </a:solidFill>
                <a:latin typeface="Playfair Display"/>
                <a:ea typeface="Playfair Display"/>
                <a:cs typeface="Playfair Display"/>
                <a:sym typeface="Playfair Display"/>
              </a:defRPr>
            </a:lvl2pPr>
            <a:lvl3pPr lvl="2" rtl="0">
              <a:lnSpc>
                <a:spcPct val="90000"/>
              </a:lnSpc>
              <a:spcBef>
                <a:spcPts val="0"/>
              </a:spcBef>
              <a:spcAft>
                <a:spcPts val="0"/>
              </a:spcAft>
              <a:buClr>
                <a:schemeClr val="dk2"/>
              </a:buClr>
              <a:buSzPts val="3600"/>
              <a:buFont typeface="Playfair Display"/>
              <a:buNone/>
              <a:defRPr sz="3600" b="1" i="1">
                <a:solidFill>
                  <a:schemeClr val="dk2"/>
                </a:solidFill>
                <a:latin typeface="Playfair Display"/>
                <a:ea typeface="Playfair Display"/>
                <a:cs typeface="Playfair Display"/>
                <a:sym typeface="Playfair Display"/>
              </a:defRPr>
            </a:lvl3pPr>
            <a:lvl4pPr lvl="3" rtl="0">
              <a:lnSpc>
                <a:spcPct val="90000"/>
              </a:lnSpc>
              <a:spcBef>
                <a:spcPts val="0"/>
              </a:spcBef>
              <a:spcAft>
                <a:spcPts val="0"/>
              </a:spcAft>
              <a:buClr>
                <a:schemeClr val="dk2"/>
              </a:buClr>
              <a:buSzPts val="3600"/>
              <a:buFont typeface="Playfair Display"/>
              <a:buNone/>
              <a:defRPr sz="3600" b="1" i="1">
                <a:solidFill>
                  <a:schemeClr val="dk2"/>
                </a:solidFill>
                <a:latin typeface="Playfair Display"/>
                <a:ea typeface="Playfair Display"/>
                <a:cs typeface="Playfair Display"/>
                <a:sym typeface="Playfair Display"/>
              </a:defRPr>
            </a:lvl4pPr>
            <a:lvl5pPr lvl="4" rtl="0">
              <a:lnSpc>
                <a:spcPct val="90000"/>
              </a:lnSpc>
              <a:spcBef>
                <a:spcPts val="0"/>
              </a:spcBef>
              <a:spcAft>
                <a:spcPts val="0"/>
              </a:spcAft>
              <a:buClr>
                <a:schemeClr val="dk2"/>
              </a:buClr>
              <a:buSzPts val="3600"/>
              <a:buFont typeface="Playfair Display"/>
              <a:buNone/>
              <a:defRPr sz="3600" b="1" i="1">
                <a:solidFill>
                  <a:schemeClr val="dk2"/>
                </a:solidFill>
                <a:latin typeface="Playfair Display"/>
                <a:ea typeface="Playfair Display"/>
                <a:cs typeface="Playfair Display"/>
                <a:sym typeface="Playfair Display"/>
              </a:defRPr>
            </a:lvl5pPr>
            <a:lvl6pPr lvl="5" rtl="0">
              <a:lnSpc>
                <a:spcPct val="90000"/>
              </a:lnSpc>
              <a:spcBef>
                <a:spcPts val="0"/>
              </a:spcBef>
              <a:spcAft>
                <a:spcPts val="0"/>
              </a:spcAft>
              <a:buClr>
                <a:schemeClr val="dk2"/>
              </a:buClr>
              <a:buSzPts val="3600"/>
              <a:buFont typeface="Playfair Display"/>
              <a:buNone/>
              <a:defRPr sz="3600" b="1" i="1">
                <a:solidFill>
                  <a:schemeClr val="dk2"/>
                </a:solidFill>
                <a:latin typeface="Playfair Display"/>
                <a:ea typeface="Playfair Display"/>
                <a:cs typeface="Playfair Display"/>
                <a:sym typeface="Playfair Display"/>
              </a:defRPr>
            </a:lvl6pPr>
            <a:lvl7pPr lvl="6" rtl="0">
              <a:lnSpc>
                <a:spcPct val="90000"/>
              </a:lnSpc>
              <a:spcBef>
                <a:spcPts val="0"/>
              </a:spcBef>
              <a:spcAft>
                <a:spcPts val="0"/>
              </a:spcAft>
              <a:buClr>
                <a:schemeClr val="dk2"/>
              </a:buClr>
              <a:buSzPts val="3600"/>
              <a:buFont typeface="Playfair Display"/>
              <a:buNone/>
              <a:defRPr sz="3600" b="1" i="1">
                <a:solidFill>
                  <a:schemeClr val="dk2"/>
                </a:solidFill>
                <a:latin typeface="Playfair Display"/>
                <a:ea typeface="Playfair Display"/>
                <a:cs typeface="Playfair Display"/>
                <a:sym typeface="Playfair Display"/>
              </a:defRPr>
            </a:lvl7pPr>
            <a:lvl8pPr lvl="7" rtl="0">
              <a:lnSpc>
                <a:spcPct val="90000"/>
              </a:lnSpc>
              <a:spcBef>
                <a:spcPts val="0"/>
              </a:spcBef>
              <a:spcAft>
                <a:spcPts val="0"/>
              </a:spcAft>
              <a:buClr>
                <a:schemeClr val="dk2"/>
              </a:buClr>
              <a:buSzPts val="3600"/>
              <a:buFont typeface="Playfair Display"/>
              <a:buNone/>
              <a:defRPr sz="3600" b="1" i="1">
                <a:solidFill>
                  <a:schemeClr val="dk2"/>
                </a:solidFill>
                <a:latin typeface="Playfair Display"/>
                <a:ea typeface="Playfair Display"/>
                <a:cs typeface="Playfair Display"/>
                <a:sym typeface="Playfair Display"/>
              </a:defRPr>
            </a:lvl8pPr>
            <a:lvl9pPr lvl="8" rtl="0">
              <a:lnSpc>
                <a:spcPct val="90000"/>
              </a:lnSpc>
              <a:spcBef>
                <a:spcPts val="0"/>
              </a:spcBef>
              <a:spcAft>
                <a:spcPts val="0"/>
              </a:spcAft>
              <a:buClr>
                <a:schemeClr val="dk2"/>
              </a:buClr>
              <a:buSzPts val="3600"/>
              <a:buFont typeface="Playfair Display"/>
              <a:buNone/>
              <a:defRPr sz="3600" b="1" i="1">
                <a:solidFill>
                  <a:schemeClr val="dk2"/>
                </a:solidFill>
                <a:latin typeface="Playfair Display"/>
                <a:ea typeface="Playfair Display"/>
                <a:cs typeface="Playfair Display"/>
                <a:sym typeface="Playfair Display"/>
              </a:defRPr>
            </a:lvl9pPr>
          </a:lstStyle>
          <a:p>
            <a:endParaRPr/>
          </a:p>
        </p:txBody>
      </p:sp>
      <p:sp>
        <p:nvSpPr>
          <p:cNvPr id="7" name="Google Shape;7;p1"/>
          <p:cNvSpPr txBox="1">
            <a:spLocks noGrp="1"/>
          </p:cNvSpPr>
          <p:nvPr>
            <p:ph type="body" idx="1"/>
          </p:nvPr>
        </p:nvSpPr>
        <p:spPr>
          <a:xfrm>
            <a:off x="3681772" y="12127122"/>
            <a:ext cx="25036103" cy="16927961"/>
          </a:xfrm>
          <a:prstGeom prst="rect">
            <a:avLst/>
          </a:prstGeom>
          <a:noFill/>
          <a:ln>
            <a:noFill/>
          </a:ln>
        </p:spPr>
        <p:txBody>
          <a:bodyPr spcFirstLastPara="1" wrap="square" lIns="0" tIns="0" rIns="0" bIns="0" anchor="t" anchorCtr="0">
            <a:noAutofit/>
          </a:bodyPr>
          <a:lstStyle>
            <a:lvl1pPr marL="457200" lvl="0" indent="-368300" rtl="0">
              <a:lnSpc>
                <a:spcPct val="115000"/>
              </a:lnSpc>
              <a:spcBef>
                <a:spcPts val="600"/>
              </a:spcBef>
              <a:spcAft>
                <a:spcPts val="0"/>
              </a:spcAft>
              <a:buClr>
                <a:schemeClr val="accent1"/>
              </a:buClr>
              <a:buSzPts val="2200"/>
              <a:buFont typeface="Raleway Thin"/>
              <a:buChar char="⬩"/>
              <a:defRPr sz="2200">
                <a:solidFill>
                  <a:schemeClr val="dk1"/>
                </a:solidFill>
                <a:latin typeface="Raleway Thin"/>
                <a:ea typeface="Raleway Thin"/>
                <a:cs typeface="Raleway Thin"/>
                <a:sym typeface="Raleway Thin"/>
              </a:defRPr>
            </a:lvl1pPr>
            <a:lvl2pPr marL="914400" lvl="1" indent="-368300" rtl="0">
              <a:lnSpc>
                <a:spcPct val="115000"/>
              </a:lnSpc>
              <a:spcBef>
                <a:spcPts val="0"/>
              </a:spcBef>
              <a:spcAft>
                <a:spcPts val="0"/>
              </a:spcAft>
              <a:buClr>
                <a:schemeClr val="accent1"/>
              </a:buClr>
              <a:buSzPts val="2200"/>
              <a:buFont typeface="Raleway Thin"/>
              <a:buChar char="▫"/>
              <a:defRPr sz="2200">
                <a:solidFill>
                  <a:schemeClr val="dk1"/>
                </a:solidFill>
                <a:latin typeface="Raleway Thin"/>
                <a:ea typeface="Raleway Thin"/>
                <a:cs typeface="Raleway Thin"/>
                <a:sym typeface="Raleway Thin"/>
              </a:defRPr>
            </a:lvl2pPr>
            <a:lvl3pPr marL="1371600" lvl="2" indent="-368300" rtl="0">
              <a:lnSpc>
                <a:spcPct val="115000"/>
              </a:lnSpc>
              <a:spcBef>
                <a:spcPts val="0"/>
              </a:spcBef>
              <a:spcAft>
                <a:spcPts val="0"/>
              </a:spcAft>
              <a:buClr>
                <a:schemeClr val="accent1"/>
              </a:buClr>
              <a:buSzPts val="2200"/>
              <a:buFont typeface="Raleway Thin"/>
              <a:buChar char="▫"/>
              <a:defRPr sz="2200">
                <a:solidFill>
                  <a:schemeClr val="dk1"/>
                </a:solidFill>
                <a:latin typeface="Raleway Thin"/>
                <a:ea typeface="Raleway Thin"/>
                <a:cs typeface="Raleway Thin"/>
                <a:sym typeface="Raleway Thin"/>
              </a:defRPr>
            </a:lvl3pPr>
            <a:lvl4pPr marL="1828800" lvl="3" indent="-368300" rtl="0">
              <a:lnSpc>
                <a:spcPct val="115000"/>
              </a:lnSpc>
              <a:spcBef>
                <a:spcPts val="0"/>
              </a:spcBef>
              <a:spcAft>
                <a:spcPts val="0"/>
              </a:spcAft>
              <a:buClr>
                <a:schemeClr val="dk1"/>
              </a:buClr>
              <a:buSzPts val="2200"/>
              <a:buFont typeface="Raleway Thin"/>
              <a:buChar char="●"/>
              <a:defRPr sz="2200">
                <a:solidFill>
                  <a:schemeClr val="dk1"/>
                </a:solidFill>
                <a:latin typeface="Raleway Thin"/>
                <a:ea typeface="Raleway Thin"/>
                <a:cs typeface="Raleway Thin"/>
                <a:sym typeface="Raleway Thin"/>
              </a:defRPr>
            </a:lvl4pPr>
            <a:lvl5pPr marL="2286000" lvl="4" indent="-368300" rtl="0">
              <a:lnSpc>
                <a:spcPct val="115000"/>
              </a:lnSpc>
              <a:spcBef>
                <a:spcPts val="0"/>
              </a:spcBef>
              <a:spcAft>
                <a:spcPts val="0"/>
              </a:spcAft>
              <a:buClr>
                <a:schemeClr val="dk1"/>
              </a:buClr>
              <a:buSzPts val="2200"/>
              <a:buFont typeface="Raleway Thin"/>
              <a:buChar char="○"/>
              <a:defRPr sz="2200">
                <a:solidFill>
                  <a:schemeClr val="dk1"/>
                </a:solidFill>
                <a:latin typeface="Raleway Thin"/>
                <a:ea typeface="Raleway Thin"/>
                <a:cs typeface="Raleway Thin"/>
                <a:sym typeface="Raleway Thin"/>
              </a:defRPr>
            </a:lvl5pPr>
            <a:lvl6pPr marL="2743200" lvl="5" indent="-368300" rtl="0">
              <a:lnSpc>
                <a:spcPct val="115000"/>
              </a:lnSpc>
              <a:spcBef>
                <a:spcPts val="0"/>
              </a:spcBef>
              <a:spcAft>
                <a:spcPts val="0"/>
              </a:spcAft>
              <a:buClr>
                <a:schemeClr val="dk1"/>
              </a:buClr>
              <a:buSzPts val="2200"/>
              <a:buFont typeface="Raleway Thin"/>
              <a:buChar char="■"/>
              <a:defRPr sz="2200">
                <a:solidFill>
                  <a:schemeClr val="dk1"/>
                </a:solidFill>
                <a:latin typeface="Raleway Thin"/>
                <a:ea typeface="Raleway Thin"/>
                <a:cs typeface="Raleway Thin"/>
                <a:sym typeface="Raleway Thin"/>
              </a:defRPr>
            </a:lvl6pPr>
            <a:lvl7pPr marL="3200400" lvl="6" indent="-368300" rtl="0">
              <a:lnSpc>
                <a:spcPct val="115000"/>
              </a:lnSpc>
              <a:spcBef>
                <a:spcPts val="0"/>
              </a:spcBef>
              <a:spcAft>
                <a:spcPts val="0"/>
              </a:spcAft>
              <a:buClr>
                <a:schemeClr val="dk1"/>
              </a:buClr>
              <a:buSzPts val="2200"/>
              <a:buFont typeface="Raleway Thin"/>
              <a:buChar char="●"/>
              <a:defRPr sz="2200">
                <a:solidFill>
                  <a:schemeClr val="dk1"/>
                </a:solidFill>
                <a:latin typeface="Raleway Thin"/>
                <a:ea typeface="Raleway Thin"/>
                <a:cs typeface="Raleway Thin"/>
                <a:sym typeface="Raleway Thin"/>
              </a:defRPr>
            </a:lvl7pPr>
            <a:lvl8pPr marL="3657600" lvl="7" indent="-368300" rtl="0">
              <a:lnSpc>
                <a:spcPct val="115000"/>
              </a:lnSpc>
              <a:spcBef>
                <a:spcPts val="0"/>
              </a:spcBef>
              <a:spcAft>
                <a:spcPts val="0"/>
              </a:spcAft>
              <a:buClr>
                <a:schemeClr val="dk1"/>
              </a:buClr>
              <a:buSzPts val="2200"/>
              <a:buFont typeface="Raleway Thin"/>
              <a:buChar char="○"/>
              <a:defRPr sz="2200">
                <a:solidFill>
                  <a:schemeClr val="dk1"/>
                </a:solidFill>
                <a:latin typeface="Raleway Thin"/>
                <a:ea typeface="Raleway Thin"/>
                <a:cs typeface="Raleway Thin"/>
                <a:sym typeface="Raleway Thin"/>
              </a:defRPr>
            </a:lvl8pPr>
            <a:lvl9pPr marL="4114800" lvl="8" indent="-368300" rtl="0">
              <a:lnSpc>
                <a:spcPct val="115000"/>
              </a:lnSpc>
              <a:spcBef>
                <a:spcPts val="0"/>
              </a:spcBef>
              <a:spcAft>
                <a:spcPts val="0"/>
              </a:spcAft>
              <a:buClr>
                <a:schemeClr val="dk1"/>
              </a:buClr>
              <a:buSzPts val="2200"/>
              <a:buFont typeface="Raleway Thin"/>
              <a:buChar char="■"/>
              <a:defRPr sz="2200">
                <a:solidFill>
                  <a:schemeClr val="dk1"/>
                </a:solidFill>
                <a:latin typeface="Raleway Thin"/>
                <a:ea typeface="Raleway Thin"/>
                <a:cs typeface="Raleway Thin"/>
                <a:sym typeface="Raleway Thin"/>
              </a:defRPr>
            </a:lvl9pPr>
          </a:lstStyle>
          <a:p>
            <a:endParaRPr/>
          </a:p>
        </p:txBody>
      </p:sp>
      <p:sp>
        <p:nvSpPr>
          <p:cNvPr id="8" name="Google Shape;8;p1"/>
          <p:cNvSpPr txBox="1">
            <a:spLocks noGrp="1"/>
          </p:cNvSpPr>
          <p:nvPr>
            <p:ph type="sldNum" idx="12"/>
          </p:nvPr>
        </p:nvSpPr>
        <p:spPr>
          <a:xfrm>
            <a:off x="30048653" y="33244560"/>
            <a:ext cx="1944170" cy="2754836"/>
          </a:xfrm>
          <a:prstGeom prst="rect">
            <a:avLst/>
          </a:prstGeom>
          <a:noFill/>
          <a:ln>
            <a:noFill/>
          </a:ln>
        </p:spPr>
        <p:txBody>
          <a:bodyPr spcFirstLastPara="1" wrap="square" lIns="0" tIns="0" rIns="0" bIns="0" anchor="ctr" anchorCtr="0">
            <a:noAutofit/>
          </a:bodyPr>
          <a:lstStyle>
            <a:lvl1pPr lvl="0" algn="r" rtl="0">
              <a:buNone/>
              <a:defRPr sz="3839">
                <a:solidFill>
                  <a:schemeClr val="accent1"/>
                </a:solidFill>
                <a:latin typeface="Playfair Display"/>
                <a:ea typeface="Playfair Display"/>
                <a:cs typeface="Playfair Display"/>
                <a:sym typeface="Playfair Display"/>
              </a:defRPr>
            </a:lvl1pPr>
            <a:lvl2pPr lvl="1" algn="r" rtl="0">
              <a:buNone/>
              <a:defRPr sz="3839">
                <a:solidFill>
                  <a:schemeClr val="accent1"/>
                </a:solidFill>
                <a:latin typeface="Playfair Display"/>
                <a:ea typeface="Playfair Display"/>
                <a:cs typeface="Playfair Display"/>
                <a:sym typeface="Playfair Display"/>
              </a:defRPr>
            </a:lvl2pPr>
            <a:lvl3pPr lvl="2" algn="r" rtl="0">
              <a:buNone/>
              <a:defRPr sz="3839">
                <a:solidFill>
                  <a:schemeClr val="accent1"/>
                </a:solidFill>
                <a:latin typeface="Playfair Display"/>
                <a:ea typeface="Playfair Display"/>
                <a:cs typeface="Playfair Display"/>
                <a:sym typeface="Playfair Display"/>
              </a:defRPr>
            </a:lvl3pPr>
            <a:lvl4pPr lvl="3" algn="r" rtl="0">
              <a:buNone/>
              <a:defRPr sz="3839">
                <a:solidFill>
                  <a:schemeClr val="accent1"/>
                </a:solidFill>
                <a:latin typeface="Playfair Display"/>
                <a:ea typeface="Playfair Display"/>
                <a:cs typeface="Playfair Display"/>
                <a:sym typeface="Playfair Display"/>
              </a:defRPr>
            </a:lvl4pPr>
            <a:lvl5pPr lvl="4" algn="r" rtl="0">
              <a:buNone/>
              <a:defRPr sz="3839">
                <a:solidFill>
                  <a:schemeClr val="accent1"/>
                </a:solidFill>
                <a:latin typeface="Playfair Display"/>
                <a:ea typeface="Playfair Display"/>
                <a:cs typeface="Playfair Display"/>
                <a:sym typeface="Playfair Display"/>
              </a:defRPr>
            </a:lvl5pPr>
            <a:lvl6pPr lvl="5" algn="r" rtl="0">
              <a:buNone/>
              <a:defRPr sz="3839">
                <a:solidFill>
                  <a:schemeClr val="accent1"/>
                </a:solidFill>
                <a:latin typeface="Playfair Display"/>
                <a:ea typeface="Playfair Display"/>
                <a:cs typeface="Playfair Display"/>
                <a:sym typeface="Playfair Display"/>
              </a:defRPr>
            </a:lvl6pPr>
            <a:lvl7pPr lvl="6" algn="r" rtl="0">
              <a:buNone/>
              <a:defRPr sz="3839">
                <a:solidFill>
                  <a:schemeClr val="accent1"/>
                </a:solidFill>
                <a:latin typeface="Playfair Display"/>
                <a:ea typeface="Playfair Display"/>
                <a:cs typeface="Playfair Display"/>
                <a:sym typeface="Playfair Display"/>
              </a:defRPr>
            </a:lvl7pPr>
            <a:lvl8pPr lvl="7" algn="r" rtl="0">
              <a:buNone/>
              <a:defRPr sz="3839">
                <a:solidFill>
                  <a:schemeClr val="accent1"/>
                </a:solidFill>
                <a:latin typeface="Playfair Display"/>
                <a:ea typeface="Playfair Display"/>
                <a:cs typeface="Playfair Display"/>
                <a:sym typeface="Playfair Display"/>
              </a:defRPr>
            </a:lvl8pPr>
            <a:lvl9pPr lvl="8" algn="r" rtl="0">
              <a:buNone/>
              <a:defRPr sz="3839">
                <a:solidFill>
                  <a:schemeClr val="accent1"/>
                </a:solidFill>
                <a:latin typeface="Playfair Display"/>
                <a:ea typeface="Playfair Display"/>
                <a:cs typeface="Playfair Display"/>
                <a:sym typeface="Playfair Display"/>
              </a:defRPr>
            </a:lvl9pPr>
          </a:lstStyle>
          <a:p>
            <a:fld id="{00000000-1234-1234-1234-123412341234}" type="slidenum">
              <a:rPr lang="fr-CA" smtClean="0"/>
              <a:pPr/>
              <a:t>‹n°›</a:t>
            </a:fld>
            <a:endParaRPr lang="fr-CA"/>
          </a:p>
        </p:txBody>
      </p:sp>
    </p:spTree>
  </p:cSld>
  <p:clrMap bg1="lt1" tx1="dk1" bg2="dk2" tx2="lt2" accent1="accent1" accent2="accent2" accent3="accent3" accent4="accent4" accent5="accent5" accent6="accent6" hlink="hlink" folHlink="folHlink"/>
  <p:sldLayoutIdLst>
    <p:sldLayoutId id="2147483655" r:id="rId1"/>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4133"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8DE3E4-2966-B6AC-D0D7-C5A9CAFBC087}"/>
              </a:ext>
            </a:extLst>
          </p:cNvPr>
          <p:cNvSpPr>
            <a:spLocks noGrp="1"/>
          </p:cNvSpPr>
          <p:nvPr>
            <p:ph type="title"/>
          </p:nvPr>
        </p:nvSpPr>
        <p:spPr>
          <a:xfrm>
            <a:off x="1567543" y="522515"/>
            <a:ext cx="23992615" cy="3396342"/>
          </a:xfrm>
        </p:spPr>
        <p:txBody>
          <a:bodyPr/>
          <a:lstStyle/>
          <a:p>
            <a:pPr algn="just"/>
            <a:r>
              <a:rPr lang="fr-FR" sz="6600" i="0" dirty="0"/>
              <a:t>Effet des aides financières sur la perception du soutien matériel et financier et de la qualité de vie des parents d’enfants ayant un trouble du spectre de l’autisme au Québec</a:t>
            </a:r>
          </a:p>
        </p:txBody>
      </p:sp>
      <p:sp>
        <p:nvSpPr>
          <p:cNvPr id="4" name="ZoneTexte 3">
            <a:extLst>
              <a:ext uri="{FF2B5EF4-FFF2-40B4-BE49-F238E27FC236}">
                <a16:creationId xmlns:a16="http://schemas.microsoft.com/office/drawing/2014/main" id="{8C9FBA78-07AB-AC5C-138F-4BAFD1628256}"/>
              </a:ext>
            </a:extLst>
          </p:cNvPr>
          <p:cNvSpPr txBox="1"/>
          <p:nvPr/>
        </p:nvSpPr>
        <p:spPr>
          <a:xfrm>
            <a:off x="5355771" y="4675968"/>
            <a:ext cx="20204387" cy="1477328"/>
          </a:xfrm>
          <a:prstGeom prst="rect">
            <a:avLst/>
          </a:prstGeom>
          <a:noFill/>
        </p:spPr>
        <p:txBody>
          <a:bodyPr wrap="square" rtlCol="0">
            <a:spAutoFit/>
          </a:bodyPr>
          <a:lstStyle/>
          <a:p>
            <a:pPr algn="just"/>
            <a:r>
              <a:rPr lang="fr-FR" sz="4500" dirty="0">
                <a:solidFill>
                  <a:srgbClr val="557B83"/>
                </a:solidFill>
                <a:latin typeface="Playfair Display" pitchFamily="2" charset="77"/>
              </a:rPr>
              <a:t>Amélie Ouellet-Lampron, B. Sc., Nathalie Poirier, Ph. D, Nadia Moussa, B. Sc. et Émilie Cappe, Ph. D</a:t>
            </a:r>
          </a:p>
        </p:txBody>
      </p:sp>
      <p:sp>
        <p:nvSpPr>
          <p:cNvPr id="5" name="ZoneTexte 4">
            <a:extLst>
              <a:ext uri="{FF2B5EF4-FFF2-40B4-BE49-F238E27FC236}">
                <a16:creationId xmlns:a16="http://schemas.microsoft.com/office/drawing/2014/main" id="{96CE8C5D-B612-6598-3F96-6F9261A64E60}"/>
              </a:ext>
            </a:extLst>
          </p:cNvPr>
          <p:cNvSpPr txBox="1"/>
          <p:nvPr/>
        </p:nvSpPr>
        <p:spPr>
          <a:xfrm>
            <a:off x="1567543" y="7833749"/>
            <a:ext cx="6357257" cy="784830"/>
          </a:xfrm>
          <a:prstGeom prst="rect">
            <a:avLst/>
          </a:prstGeom>
          <a:noFill/>
        </p:spPr>
        <p:txBody>
          <a:bodyPr wrap="square" rtlCol="0">
            <a:spAutoFit/>
          </a:bodyPr>
          <a:lstStyle/>
          <a:p>
            <a:r>
              <a:rPr lang="fr-FR" sz="4500" b="1" dirty="0">
                <a:solidFill>
                  <a:srgbClr val="557B83"/>
                </a:solidFill>
                <a:latin typeface="Playfair Display" pitchFamily="2" charset="77"/>
              </a:rPr>
              <a:t>Contexte théorique</a:t>
            </a:r>
          </a:p>
        </p:txBody>
      </p:sp>
      <p:sp>
        <p:nvSpPr>
          <p:cNvPr id="6" name="ZoneTexte 5">
            <a:extLst>
              <a:ext uri="{FF2B5EF4-FFF2-40B4-BE49-F238E27FC236}">
                <a16:creationId xmlns:a16="http://schemas.microsoft.com/office/drawing/2014/main" id="{0A96CC92-58B0-CFDF-E89F-A629532408B4}"/>
              </a:ext>
            </a:extLst>
          </p:cNvPr>
          <p:cNvSpPr txBox="1"/>
          <p:nvPr/>
        </p:nvSpPr>
        <p:spPr>
          <a:xfrm>
            <a:off x="1567543" y="8765964"/>
            <a:ext cx="28915859" cy="6247864"/>
          </a:xfrm>
          <a:prstGeom prst="rect">
            <a:avLst/>
          </a:prstGeom>
          <a:noFill/>
        </p:spPr>
        <p:txBody>
          <a:bodyPr wrap="square" rtlCol="0">
            <a:spAutoFit/>
          </a:bodyPr>
          <a:lstStyle/>
          <a:p>
            <a:pPr algn="just"/>
            <a:r>
              <a:rPr lang="fr-CA" sz="4000" dirty="0">
                <a:solidFill>
                  <a:srgbClr val="557B83"/>
                </a:solidFill>
                <a:latin typeface="Playfair Display" pitchFamily="2" charset="77"/>
              </a:rPr>
              <a:t>Le soutien social perçu se défini comme l’évaluation subjective d’une personne quant au soutien social apporté par autrui (Gentry et Kobasa, 1998). Quatre principales formes de soutien social font consensus, soit le soutien d’estime, le soutien informatif, le soutien émotionnel ainsi que le soutien matériel ou financier (Bruchon-Schweitzer et Siksou, 2008). La principale forme de soutien social dont les parents d’enfants ayant un trouble du spectre de l’autisme (TSA) sont très  insatisfaits est le soutien matériel et financier. En effet</a:t>
            </a:r>
            <a:r>
              <a:rPr lang="fr-CA" sz="4000">
                <a:solidFill>
                  <a:srgbClr val="557B83"/>
                </a:solidFill>
                <a:latin typeface="Playfair Display" pitchFamily="2" charset="77"/>
              </a:rPr>
              <a:t>, 8,4 </a:t>
            </a:r>
            <a:r>
              <a:rPr lang="fr-CA" sz="4000" dirty="0">
                <a:solidFill>
                  <a:srgbClr val="557B83"/>
                </a:solidFill>
                <a:latin typeface="Playfair Display" pitchFamily="2" charset="77"/>
              </a:rPr>
              <a:t>% des parents sont très insatisfaits de ce soutien alors que les pourcentages varient </a:t>
            </a:r>
            <a:r>
              <a:rPr lang="fr-CA" sz="4000">
                <a:solidFill>
                  <a:srgbClr val="557B83"/>
                </a:solidFill>
                <a:latin typeface="Playfair Display" pitchFamily="2" charset="77"/>
              </a:rPr>
              <a:t>entre 1,3 % </a:t>
            </a:r>
            <a:r>
              <a:rPr lang="fr-CA" sz="4000" dirty="0">
                <a:solidFill>
                  <a:srgbClr val="557B83"/>
                </a:solidFill>
                <a:latin typeface="Playfair Display" pitchFamily="2" charset="77"/>
              </a:rPr>
              <a:t>et 2,6 % pour </a:t>
            </a:r>
            <a:r>
              <a:rPr lang="fr-CA" sz="4000">
                <a:solidFill>
                  <a:srgbClr val="557B83"/>
                </a:solidFill>
                <a:latin typeface="Playfair Display" pitchFamily="2" charset="77"/>
              </a:rPr>
              <a:t>les trois autres </a:t>
            </a:r>
            <a:r>
              <a:rPr lang="fr-CA" sz="4000" dirty="0">
                <a:solidFill>
                  <a:srgbClr val="557B83"/>
                </a:solidFill>
                <a:latin typeface="Playfair Display" pitchFamily="2" charset="77"/>
              </a:rPr>
              <a:t>formes de soutien social (Lampron et al., 2021). Globalement, environ 36 % des parents témoignent d’une certaine insatisfaction (très insatisfait, insatisfait ou plutôt insatisfait) par rapport au soutien matériel et financier obtenu. Étant donné que les parents d’enfants ayant un TSA font part d’une insatisfaction quant au soutien matériel et financier obtenu, il serait important de se questionner quant à l’apport des aides financières que reçoivent ces parents.</a:t>
            </a:r>
            <a:endParaRPr lang="fr-FR" sz="4000" dirty="0">
              <a:solidFill>
                <a:srgbClr val="557B83"/>
              </a:solidFill>
              <a:latin typeface="Playfair Display" pitchFamily="2" charset="77"/>
            </a:endParaRPr>
          </a:p>
        </p:txBody>
      </p:sp>
      <p:sp>
        <p:nvSpPr>
          <p:cNvPr id="7" name="ZoneTexte 6">
            <a:extLst>
              <a:ext uri="{FF2B5EF4-FFF2-40B4-BE49-F238E27FC236}">
                <a16:creationId xmlns:a16="http://schemas.microsoft.com/office/drawing/2014/main" id="{0AD5E560-E0FD-F7C3-6D58-D44329A348EB}"/>
              </a:ext>
            </a:extLst>
          </p:cNvPr>
          <p:cNvSpPr txBox="1"/>
          <p:nvPr/>
        </p:nvSpPr>
        <p:spPr>
          <a:xfrm>
            <a:off x="8701071" y="31805609"/>
            <a:ext cx="4604287" cy="1847878"/>
          </a:xfrm>
          <a:prstGeom prst="rect">
            <a:avLst/>
          </a:prstGeom>
          <a:noFill/>
        </p:spPr>
        <p:txBody>
          <a:bodyPr wrap="square" rtlCol="0">
            <a:spAutoFit/>
          </a:bodyPr>
          <a:lstStyle/>
          <a:p>
            <a:r>
              <a:rPr lang="fr-FR" sz="4000" b="1" dirty="0">
                <a:solidFill>
                  <a:srgbClr val="557B83"/>
                </a:solidFill>
                <a:latin typeface="Playfair Display" pitchFamily="2" charset="77"/>
              </a:rPr>
              <a:t>Références</a:t>
            </a:r>
          </a:p>
          <a:p>
            <a:endParaRPr lang="fr-FR" dirty="0"/>
          </a:p>
        </p:txBody>
      </p:sp>
      <p:sp>
        <p:nvSpPr>
          <p:cNvPr id="8" name="ZoneTexte 7">
            <a:extLst>
              <a:ext uri="{FF2B5EF4-FFF2-40B4-BE49-F238E27FC236}">
                <a16:creationId xmlns:a16="http://schemas.microsoft.com/office/drawing/2014/main" id="{6B2D5481-5369-D99E-4F84-49E35EDAF882}"/>
              </a:ext>
            </a:extLst>
          </p:cNvPr>
          <p:cNvSpPr txBox="1"/>
          <p:nvPr/>
        </p:nvSpPr>
        <p:spPr>
          <a:xfrm>
            <a:off x="8701071" y="32415536"/>
            <a:ext cx="22533179" cy="3554819"/>
          </a:xfrm>
          <a:prstGeom prst="rect">
            <a:avLst/>
          </a:prstGeom>
          <a:noFill/>
        </p:spPr>
        <p:txBody>
          <a:bodyPr wrap="square" rtlCol="0">
            <a:spAutoFit/>
          </a:bodyPr>
          <a:lstStyle/>
          <a:p>
            <a:pPr marL="342900" indent="-342900">
              <a:buClr>
                <a:srgbClr val="557B83"/>
              </a:buClr>
              <a:buFont typeface="Arial" panose="020B0604020202020204" pitchFamily="34" charset="0"/>
              <a:buChar char="•"/>
            </a:pPr>
            <a:r>
              <a:rPr lang="fr-FR" sz="2500" dirty="0">
                <a:solidFill>
                  <a:srgbClr val="557B83"/>
                </a:solidFill>
                <a:latin typeface="Playfair Display" pitchFamily="2" charset="77"/>
              </a:rPr>
              <a:t>Bruchon-Schweitzer, M. et Siksou, M. (2008). La psychologie de la santé. </a:t>
            </a:r>
            <a:r>
              <a:rPr lang="fr-FR" sz="2500" i="1" dirty="0">
                <a:solidFill>
                  <a:srgbClr val="557B83"/>
                </a:solidFill>
                <a:latin typeface="Playfair Display" pitchFamily="2" charset="77"/>
              </a:rPr>
              <a:t>Le Journal des psychologues</a:t>
            </a:r>
            <a:r>
              <a:rPr lang="fr-FR" sz="2500" dirty="0">
                <a:solidFill>
                  <a:srgbClr val="557B83"/>
                </a:solidFill>
                <a:latin typeface="Playfair Display" pitchFamily="2" charset="77"/>
              </a:rPr>
              <a:t>,</a:t>
            </a:r>
            <a:r>
              <a:rPr lang="fr-FR" sz="2500" i="1" dirty="0">
                <a:solidFill>
                  <a:srgbClr val="557B83"/>
                </a:solidFill>
                <a:latin typeface="Playfair Display" pitchFamily="2" charset="77"/>
              </a:rPr>
              <a:t> 260</a:t>
            </a:r>
            <a:r>
              <a:rPr lang="fr-FR" sz="2500" dirty="0">
                <a:solidFill>
                  <a:srgbClr val="557B83"/>
                </a:solidFill>
                <a:latin typeface="Playfair Display" pitchFamily="2" charset="77"/>
              </a:rPr>
              <a:t>(7), 28-32.</a:t>
            </a:r>
          </a:p>
          <a:p>
            <a:pPr marL="342900" indent="-342900">
              <a:buClr>
                <a:srgbClr val="557B83"/>
              </a:buClr>
              <a:buFont typeface="Arial" panose="020B0604020202020204" pitchFamily="34" charset="0"/>
              <a:buChar char="•"/>
            </a:pPr>
            <a:r>
              <a:rPr lang="fr-CA" sz="2500" dirty="0">
                <a:solidFill>
                  <a:srgbClr val="557B83"/>
                </a:solidFill>
                <a:latin typeface="Playfair Display" pitchFamily="2" charset="77"/>
              </a:rPr>
              <a:t>Cappe, E. (2009). </a:t>
            </a:r>
            <a:r>
              <a:rPr lang="fr-CA" sz="2500" i="1" dirty="0">
                <a:solidFill>
                  <a:srgbClr val="557B83"/>
                </a:solidFill>
                <a:latin typeface="Playfair Display" pitchFamily="2" charset="77"/>
              </a:rPr>
              <a:t>Qualité de vie et processus d’adaptation des parents d’un enfant ayant un trouble autistique ou un syndrome d’Asperger</a:t>
            </a:r>
            <a:r>
              <a:rPr lang="fr-CA" sz="2500" dirty="0">
                <a:solidFill>
                  <a:srgbClr val="557B83"/>
                </a:solidFill>
                <a:latin typeface="Playfair Display" pitchFamily="2" charset="77"/>
              </a:rPr>
              <a:t> [Thèse de doctorat]. Université Paris-Descartes. </a:t>
            </a:r>
          </a:p>
          <a:p>
            <a:pPr marL="342900" indent="-342900">
              <a:buClr>
                <a:srgbClr val="557B83"/>
              </a:buClr>
              <a:buFont typeface="Arial" panose="020B0604020202020204" pitchFamily="34" charset="0"/>
              <a:buChar char="•"/>
            </a:pPr>
            <a:r>
              <a:rPr lang="en-US" sz="2500" dirty="0">
                <a:solidFill>
                  <a:srgbClr val="557B83"/>
                </a:solidFill>
                <a:latin typeface="Playfair Display" pitchFamily="2" charset="77"/>
              </a:rPr>
              <a:t>Gentry, W. D. et Kobasa, S. C. (1984). Social and psychological ressources mediating stress-illness relationships in humans. Dans W. D. Gentry (dir.), </a:t>
            </a:r>
            <a:r>
              <a:rPr lang="en-US" sz="2500" i="1" dirty="0">
                <a:solidFill>
                  <a:srgbClr val="557B83"/>
                </a:solidFill>
                <a:latin typeface="Playfair Display" pitchFamily="2" charset="77"/>
              </a:rPr>
              <a:t>Handbook of behavioral medicine</a:t>
            </a:r>
            <a:r>
              <a:rPr lang="en-US" sz="2500" dirty="0">
                <a:solidFill>
                  <a:srgbClr val="557B83"/>
                </a:solidFill>
                <a:latin typeface="Playfair Display" pitchFamily="2" charset="77"/>
              </a:rPr>
              <a:t> (p. 87-113). </a:t>
            </a:r>
            <a:r>
              <a:rPr lang="fr-CA" sz="2500" dirty="0">
                <a:solidFill>
                  <a:srgbClr val="557B83"/>
                </a:solidFill>
                <a:latin typeface="Playfair Display" pitchFamily="2" charset="77"/>
              </a:rPr>
              <a:t>The Guildford Press.</a:t>
            </a:r>
          </a:p>
          <a:p>
            <a:pPr marL="342900" indent="-342900">
              <a:buClr>
                <a:srgbClr val="557B83"/>
              </a:buClr>
              <a:buFont typeface="Arial" panose="020B0604020202020204" pitchFamily="34" charset="0"/>
              <a:buChar char="•"/>
            </a:pPr>
            <a:r>
              <a:rPr lang="fr-CA" sz="2500" dirty="0">
                <a:solidFill>
                  <a:srgbClr val="557B83"/>
                </a:solidFill>
                <a:latin typeface="Playfair Display" pitchFamily="2" charset="77"/>
              </a:rPr>
              <a:t>Lampron, A., Poirier, N., Moussa, N. et Cappe, E. (2021, July). </a:t>
            </a:r>
            <a:r>
              <a:rPr lang="en-US" sz="2500" dirty="0">
                <a:solidFill>
                  <a:srgbClr val="557B83"/>
                </a:solidFill>
                <a:latin typeface="Playfair Display" pitchFamily="2" charset="77"/>
              </a:rPr>
              <a:t>Satisfaction of parents of children with autism spectrum disorder with perceived social support. Poster presentation at 6</a:t>
            </a:r>
            <a:r>
              <a:rPr lang="en-US" sz="2500" baseline="30000" dirty="0">
                <a:solidFill>
                  <a:srgbClr val="557B83"/>
                </a:solidFill>
                <a:latin typeface="Playfair Display" pitchFamily="2" charset="77"/>
              </a:rPr>
              <a:t>th</a:t>
            </a:r>
            <a:r>
              <a:rPr lang="en-US" sz="2500" dirty="0">
                <a:solidFill>
                  <a:srgbClr val="557B83"/>
                </a:solidFill>
                <a:latin typeface="Playfair Display" pitchFamily="2" charset="77"/>
              </a:rPr>
              <a:t> Europe congress of the International Association for the Scientific Study of Intellectual and Developmental Disabilities (IASSIDD), Amsterdam, Netherlands.</a:t>
            </a:r>
            <a:endParaRPr lang="fr-CA" sz="2500" dirty="0">
              <a:solidFill>
                <a:srgbClr val="557B83"/>
              </a:solidFill>
              <a:latin typeface="Playfair Display" pitchFamily="2" charset="77"/>
            </a:endParaRPr>
          </a:p>
          <a:p>
            <a:pPr marL="342900" indent="-342900">
              <a:buClr>
                <a:srgbClr val="557B83"/>
              </a:buClr>
              <a:buFont typeface="Arial" panose="020B0604020202020204" pitchFamily="34" charset="0"/>
              <a:buChar char="•"/>
            </a:pPr>
            <a:endParaRPr lang="fr-CA" sz="2500" dirty="0">
              <a:solidFill>
                <a:srgbClr val="557B83"/>
              </a:solidFill>
              <a:latin typeface="Playfair Display" pitchFamily="2" charset="77"/>
            </a:endParaRPr>
          </a:p>
        </p:txBody>
      </p:sp>
      <p:sp>
        <p:nvSpPr>
          <p:cNvPr id="9" name="ZoneTexte 8">
            <a:extLst>
              <a:ext uri="{FF2B5EF4-FFF2-40B4-BE49-F238E27FC236}">
                <a16:creationId xmlns:a16="http://schemas.microsoft.com/office/drawing/2014/main" id="{339F5864-430C-FA6B-2A6D-3DF8A7ED2A1C}"/>
              </a:ext>
            </a:extLst>
          </p:cNvPr>
          <p:cNvSpPr txBox="1"/>
          <p:nvPr/>
        </p:nvSpPr>
        <p:spPr>
          <a:xfrm>
            <a:off x="1567543" y="15564236"/>
            <a:ext cx="4093028" cy="784830"/>
          </a:xfrm>
          <a:prstGeom prst="rect">
            <a:avLst/>
          </a:prstGeom>
          <a:noFill/>
        </p:spPr>
        <p:txBody>
          <a:bodyPr wrap="square" rtlCol="0">
            <a:spAutoFit/>
          </a:bodyPr>
          <a:lstStyle/>
          <a:p>
            <a:r>
              <a:rPr lang="fr-FR" sz="4500" b="1" dirty="0">
                <a:solidFill>
                  <a:srgbClr val="557B83"/>
                </a:solidFill>
                <a:latin typeface="Playfair Display" pitchFamily="2" charset="77"/>
              </a:rPr>
              <a:t>Objectif</a:t>
            </a:r>
          </a:p>
        </p:txBody>
      </p:sp>
      <p:sp>
        <p:nvSpPr>
          <p:cNvPr id="10" name="ZoneTexte 9">
            <a:extLst>
              <a:ext uri="{FF2B5EF4-FFF2-40B4-BE49-F238E27FC236}">
                <a16:creationId xmlns:a16="http://schemas.microsoft.com/office/drawing/2014/main" id="{347AFE86-5845-3106-6282-13EEE76AEC7B}"/>
              </a:ext>
            </a:extLst>
          </p:cNvPr>
          <p:cNvSpPr txBox="1"/>
          <p:nvPr/>
        </p:nvSpPr>
        <p:spPr>
          <a:xfrm>
            <a:off x="1567543" y="16705639"/>
            <a:ext cx="12104914" cy="2554545"/>
          </a:xfrm>
          <a:prstGeom prst="rect">
            <a:avLst/>
          </a:prstGeom>
          <a:noFill/>
        </p:spPr>
        <p:txBody>
          <a:bodyPr wrap="square" rtlCol="0">
            <a:spAutoFit/>
          </a:bodyPr>
          <a:lstStyle/>
          <a:p>
            <a:pPr algn="just"/>
            <a:r>
              <a:rPr lang="fr-CA" sz="4000" dirty="0">
                <a:solidFill>
                  <a:srgbClr val="557B83"/>
                </a:solidFill>
                <a:latin typeface="Playfair Display" pitchFamily="2" charset="77"/>
              </a:rPr>
              <a:t>L’objectif de l’étude consiste à explorer l’effet des aides financières sur la perception du soutien matériel et de la qualité de vie des parents d’enfants ayant un TSA. </a:t>
            </a:r>
            <a:endParaRPr lang="fr-FR" sz="4000" dirty="0">
              <a:solidFill>
                <a:srgbClr val="557B83"/>
              </a:solidFill>
              <a:latin typeface="Playfair Display" pitchFamily="2" charset="77"/>
            </a:endParaRPr>
          </a:p>
        </p:txBody>
      </p:sp>
      <p:sp>
        <p:nvSpPr>
          <p:cNvPr id="11" name="ZoneTexte 10">
            <a:extLst>
              <a:ext uri="{FF2B5EF4-FFF2-40B4-BE49-F238E27FC236}">
                <a16:creationId xmlns:a16="http://schemas.microsoft.com/office/drawing/2014/main" id="{D2A9387B-9353-EBDC-91F1-E6709AD904B2}"/>
              </a:ext>
            </a:extLst>
          </p:cNvPr>
          <p:cNvSpPr txBox="1"/>
          <p:nvPr/>
        </p:nvSpPr>
        <p:spPr>
          <a:xfrm>
            <a:off x="17167141" y="14719424"/>
            <a:ext cx="6792937" cy="784830"/>
          </a:xfrm>
          <a:prstGeom prst="rect">
            <a:avLst/>
          </a:prstGeom>
          <a:noFill/>
        </p:spPr>
        <p:txBody>
          <a:bodyPr wrap="square" rtlCol="0">
            <a:spAutoFit/>
          </a:bodyPr>
          <a:lstStyle/>
          <a:p>
            <a:r>
              <a:rPr lang="fr-FR" sz="4500" b="1" dirty="0">
                <a:solidFill>
                  <a:srgbClr val="557B83"/>
                </a:solidFill>
                <a:latin typeface="Playfair Display" pitchFamily="2" charset="77"/>
              </a:rPr>
              <a:t>Méthode</a:t>
            </a:r>
          </a:p>
        </p:txBody>
      </p:sp>
      <p:sp>
        <p:nvSpPr>
          <p:cNvPr id="12" name="ZoneTexte 11">
            <a:extLst>
              <a:ext uri="{FF2B5EF4-FFF2-40B4-BE49-F238E27FC236}">
                <a16:creationId xmlns:a16="http://schemas.microsoft.com/office/drawing/2014/main" id="{E6838FAE-FFA4-C906-3FAF-8AB34C4C7ADD}"/>
              </a:ext>
            </a:extLst>
          </p:cNvPr>
          <p:cNvSpPr txBox="1"/>
          <p:nvPr/>
        </p:nvSpPr>
        <p:spPr>
          <a:xfrm>
            <a:off x="17167141" y="15565856"/>
            <a:ext cx="13316260" cy="1323439"/>
          </a:xfrm>
          <a:prstGeom prst="rect">
            <a:avLst/>
          </a:prstGeom>
          <a:noFill/>
        </p:spPr>
        <p:txBody>
          <a:bodyPr wrap="square" rtlCol="0">
            <a:spAutoFit/>
          </a:bodyPr>
          <a:lstStyle/>
          <a:p>
            <a:pPr algn="just"/>
            <a:r>
              <a:rPr lang="fr-CA" sz="4000" dirty="0">
                <a:solidFill>
                  <a:srgbClr val="557B83"/>
                </a:solidFill>
                <a:latin typeface="Playfair Display" pitchFamily="2" charset="77"/>
              </a:rPr>
              <a:t>L’échantillon comprend 161 parents québécois (mères = 92 %; pères = 8 %). </a:t>
            </a:r>
            <a:endParaRPr lang="fr-FR" sz="4000" dirty="0">
              <a:solidFill>
                <a:srgbClr val="557B83"/>
              </a:solidFill>
              <a:latin typeface="Playfair Display" pitchFamily="2" charset="77"/>
            </a:endParaRPr>
          </a:p>
        </p:txBody>
      </p:sp>
      <p:sp>
        <p:nvSpPr>
          <p:cNvPr id="13" name="Google Shape;664;p51">
            <a:extLst>
              <a:ext uri="{FF2B5EF4-FFF2-40B4-BE49-F238E27FC236}">
                <a16:creationId xmlns:a16="http://schemas.microsoft.com/office/drawing/2014/main" id="{08BA4B4F-E33B-CCFA-83D8-D7E3AB909C31}"/>
              </a:ext>
            </a:extLst>
          </p:cNvPr>
          <p:cNvSpPr/>
          <p:nvPr/>
        </p:nvSpPr>
        <p:spPr>
          <a:xfrm>
            <a:off x="16025472" y="15566637"/>
            <a:ext cx="551211" cy="1359832"/>
          </a:xfrm>
          <a:custGeom>
            <a:avLst/>
            <a:gdLst/>
            <a:ahLst/>
            <a:cxnLst/>
            <a:rect l="l" t="t" r="r" b="b"/>
            <a:pathLst>
              <a:path w="8542" h="21073" extrusionOk="0">
                <a:moveTo>
                  <a:pt x="4478" y="487"/>
                </a:moveTo>
                <a:lnTo>
                  <a:pt x="4673" y="536"/>
                </a:lnTo>
                <a:lnTo>
                  <a:pt x="4600" y="584"/>
                </a:lnTo>
                <a:lnTo>
                  <a:pt x="4527" y="657"/>
                </a:lnTo>
                <a:lnTo>
                  <a:pt x="4527" y="730"/>
                </a:lnTo>
                <a:lnTo>
                  <a:pt x="4527" y="755"/>
                </a:lnTo>
                <a:lnTo>
                  <a:pt x="4697" y="755"/>
                </a:lnTo>
                <a:lnTo>
                  <a:pt x="4819" y="730"/>
                </a:lnTo>
                <a:lnTo>
                  <a:pt x="4892" y="682"/>
                </a:lnTo>
                <a:lnTo>
                  <a:pt x="4965" y="633"/>
                </a:lnTo>
                <a:lnTo>
                  <a:pt x="5038" y="682"/>
                </a:lnTo>
                <a:lnTo>
                  <a:pt x="4965" y="730"/>
                </a:lnTo>
                <a:lnTo>
                  <a:pt x="4916" y="779"/>
                </a:lnTo>
                <a:lnTo>
                  <a:pt x="4819" y="925"/>
                </a:lnTo>
                <a:lnTo>
                  <a:pt x="4819" y="949"/>
                </a:lnTo>
                <a:lnTo>
                  <a:pt x="4843" y="974"/>
                </a:lnTo>
                <a:lnTo>
                  <a:pt x="4867" y="998"/>
                </a:lnTo>
                <a:lnTo>
                  <a:pt x="4892" y="974"/>
                </a:lnTo>
                <a:lnTo>
                  <a:pt x="5038" y="876"/>
                </a:lnTo>
                <a:lnTo>
                  <a:pt x="5111" y="828"/>
                </a:lnTo>
                <a:lnTo>
                  <a:pt x="5208" y="803"/>
                </a:lnTo>
                <a:lnTo>
                  <a:pt x="5330" y="901"/>
                </a:lnTo>
                <a:lnTo>
                  <a:pt x="5451" y="1022"/>
                </a:lnTo>
                <a:lnTo>
                  <a:pt x="5281" y="1120"/>
                </a:lnTo>
                <a:lnTo>
                  <a:pt x="5208" y="1193"/>
                </a:lnTo>
                <a:lnTo>
                  <a:pt x="5111" y="1266"/>
                </a:lnTo>
                <a:lnTo>
                  <a:pt x="4965" y="1436"/>
                </a:lnTo>
                <a:lnTo>
                  <a:pt x="4965" y="1460"/>
                </a:lnTo>
                <a:lnTo>
                  <a:pt x="4965" y="1485"/>
                </a:lnTo>
                <a:lnTo>
                  <a:pt x="5013" y="1485"/>
                </a:lnTo>
                <a:lnTo>
                  <a:pt x="5111" y="1436"/>
                </a:lnTo>
                <a:lnTo>
                  <a:pt x="5208" y="1387"/>
                </a:lnTo>
                <a:lnTo>
                  <a:pt x="5403" y="1314"/>
                </a:lnTo>
                <a:lnTo>
                  <a:pt x="5573" y="1217"/>
                </a:lnTo>
                <a:lnTo>
                  <a:pt x="5695" y="1412"/>
                </a:lnTo>
                <a:lnTo>
                  <a:pt x="5768" y="1631"/>
                </a:lnTo>
                <a:lnTo>
                  <a:pt x="5719" y="1631"/>
                </a:lnTo>
                <a:lnTo>
                  <a:pt x="5597" y="1679"/>
                </a:lnTo>
                <a:lnTo>
                  <a:pt x="5451" y="1728"/>
                </a:lnTo>
                <a:lnTo>
                  <a:pt x="5184" y="1874"/>
                </a:lnTo>
                <a:lnTo>
                  <a:pt x="4989" y="1996"/>
                </a:lnTo>
                <a:lnTo>
                  <a:pt x="4892" y="2069"/>
                </a:lnTo>
                <a:lnTo>
                  <a:pt x="4819" y="2166"/>
                </a:lnTo>
                <a:lnTo>
                  <a:pt x="4819" y="2190"/>
                </a:lnTo>
                <a:lnTo>
                  <a:pt x="4843" y="2215"/>
                </a:lnTo>
                <a:lnTo>
                  <a:pt x="4940" y="2239"/>
                </a:lnTo>
                <a:lnTo>
                  <a:pt x="5038" y="2239"/>
                </a:lnTo>
                <a:lnTo>
                  <a:pt x="5232" y="2166"/>
                </a:lnTo>
                <a:lnTo>
                  <a:pt x="5524" y="2069"/>
                </a:lnTo>
                <a:lnTo>
                  <a:pt x="5816" y="1947"/>
                </a:lnTo>
                <a:lnTo>
                  <a:pt x="5841" y="1947"/>
                </a:lnTo>
                <a:lnTo>
                  <a:pt x="5841" y="1971"/>
                </a:lnTo>
                <a:lnTo>
                  <a:pt x="5841" y="2142"/>
                </a:lnTo>
                <a:lnTo>
                  <a:pt x="5816" y="2312"/>
                </a:lnTo>
                <a:lnTo>
                  <a:pt x="5743" y="2312"/>
                </a:lnTo>
                <a:lnTo>
                  <a:pt x="5622" y="2361"/>
                </a:lnTo>
                <a:lnTo>
                  <a:pt x="5476" y="2385"/>
                </a:lnTo>
                <a:lnTo>
                  <a:pt x="5208" y="2434"/>
                </a:lnTo>
                <a:lnTo>
                  <a:pt x="4916" y="2507"/>
                </a:lnTo>
                <a:lnTo>
                  <a:pt x="4794" y="2555"/>
                </a:lnTo>
                <a:lnTo>
                  <a:pt x="4648" y="2604"/>
                </a:lnTo>
                <a:lnTo>
                  <a:pt x="4648" y="2653"/>
                </a:lnTo>
                <a:lnTo>
                  <a:pt x="4673" y="2653"/>
                </a:lnTo>
                <a:lnTo>
                  <a:pt x="5208" y="2701"/>
                </a:lnTo>
                <a:lnTo>
                  <a:pt x="5476" y="2701"/>
                </a:lnTo>
                <a:lnTo>
                  <a:pt x="5719" y="2653"/>
                </a:lnTo>
                <a:lnTo>
                  <a:pt x="5646" y="2847"/>
                </a:lnTo>
                <a:lnTo>
                  <a:pt x="5524" y="3042"/>
                </a:lnTo>
                <a:lnTo>
                  <a:pt x="4697" y="3042"/>
                </a:lnTo>
                <a:lnTo>
                  <a:pt x="4624" y="3018"/>
                </a:lnTo>
                <a:lnTo>
                  <a:pt x="4575" y="2993"/>
                </a:lnTo>
                <a:lnTo>
                  <a:pt x="4551" y="2993"/>
                </a:lnTo>
                <a:lnTo>
                  <a:pt x="4551" y="3018"/>
                </a:lnTo>
                <a:lnTo>
                  <a:pt x="4600" y="3091"/>
                </a:lnTo>
                <a:lnTo>
                  <a:pt x="4673" y="3164"/>
                </a:lnTo>
                <a:lnTo>
                  <a:pt x="4746" y="3212"/>
                </a:lnTo>
                <a:lnTo>
                  <a:pt x="4843" y="3261"/>
                </a:lnTo>
                <a:lnTo>
                  <a:pt x="5086" y="3310"/>
                </a:lnTo>
                <a:lnTo>
                  <a:pt x="5330" y="3310"/>
                </a:lnTo>
                <a:lnTo>
                  <a:pt x="5159" y="3456"/>
                </a:lnTo>
                <a:lnTo>
                  <a:pt x="4989" y="3577"/>
                </a:lnTo>
                <a:lnTo>
                  <a:pt x="4892" y="3529"/>
                </a:lnTo>
                <a:lnTo>
                  <a:pt x="4746" y="3504"/>
                </a:lnTo>
                <a:lnTo>
                  <a:pt x="4259" y="3504"/>
                </a:lnTo>
                <a:lnTo>
                  <a:pt x="4235" y="3529"/>
                </a:lnTo>
                <a:lnTo>
                  <a:pt x="4210" y="3577"/>
                </a:lnTo>
                <a:lnTo>
                  <a:pt x="4210" y="3626"/>
                </a:lnTo>
                <a:lnTo>
                  <a:pt x="4235" y="3699"/>
                </a:lnTo>
                <a:lnTo>
                  <a:pt x="4283" y="3748"/>
                </a:lnTo>
                <a:lnTo>
                  <a:pt x="4429" y="3796"/>
                </a:lnTo>
                <a:lnTo>
                  <a:pt x="4283" y="3821"/>
                </a:lnTo>
                <a:lnTo>
                  <a:pt x="3967" y="3821"/>
                </a:lnTo>
                <a:lnTo>
                  <a:pt x="3821" y="3772"/>
                </a:lnTo>
                <a:lnTo>
                  <a:pt x="3675" y="3723"/>
                </a:lnTo>
                <a:lnTo>
                  <a:pt x="3529" y="3650"/>
                </a:lnTo>
                <a:lnTo>
                  <a:pt x="3407" y="3577"/>
                </a:lnTo>
                <a:lnTo>
                  <a:pt x="3310" y="3456"/>
                </a:lnTo>
                <a:lnTo>
                  <a:pt x="3213" y="3358"/>
                </a:lnTo>
                <a:lnTo>
                  <a:pt x="3115" y="3237"/>
                </a:lnTo>
                <a:lnTo>
                  <a:pt x="2969" y="2945"/>
                </a:lnTo>
                <a:lnTo>
                  <a:pt x="2848" y="2653"/>
                </a:lnTo>
                <a:lnTo>
                  <a:pt x="2775" y="2361"/>
                </a:lnTo>
                <a:lnTo>
                  <a:pt x="2750" y="2069"/>
                </a:lnTo>
                <a:lnTo>
                  <a:pt x="2750" y="1898"/>
                </a:lnTo>
                <a:lnTo>
                  <a:pt x="2775" y="1728"/>
                </a:lnTo>
                <a:lnTo>
                  <a:pt x="2823" y="1558"/>
                </a:lnTo>
                <a:lnTo>
                  <a:pt x="2896" y="1412"/>
                </a:lnTo>
                <a:lnTo>
                  <a:pt x="3067" y="1120"/>
                </a:lnTo>
                <a:lnTo>
                  <a:pt x="3261" y="852"/>
                </a:lnTo>
                <a:lnTo>
                  <a:pt x="3359" y="755"/>
                </a:lnTo>
                <a:lnTo>
                  <a:pt x="3480" y="682"/>
                </a:lnTo>
                <a:lnTo>
                  <a:pt x="3699" y="560"/>
                </a:lnTo>
                <a:lnTo>
                  <a:pt x="3772" y="584"/>
                </a:lnTo>
                <a:lnTo>
                  <a:pt x="3845" y="560"/>
                </a:lnTo>
                <a:lnTo>
                  <a:pt x="4064" y="511"/>
                </a:lnTo>
                <a:lnTo>
                  <a:pt x="4259" y="487"/>
                </a:lnTo>
                <a:close/>
                <a:moveTo>
                  <a:pt x="4600" y="4818"/>
                </a:moveTo>
                <a:lnTo>
                  <a:pt x="4940" y="4842"/>
                </a:lnTo>
                <a:lnTo>
                  <a:pt x="4746" y="4915"/>
                </a:lnTo>
                <a:lnTo>
                  <a:pt x="4600" y="5037"/>
                </a:lnTo>
                <a:lnTo>
                  <a:pt x="4600" y="5061"/>
                </a:lnTo>
                <a:lnTo>
                  <a:pt x="4600" y="5086"/>
                </a:lnTo>
                <a:lnTo>
                  <a:pt x="4624" y="5110"/>
                </a:lnTo>
                <a:lnTo>
                  <a:pt x="4648" y="5134"/>
                </a:lnTo>
                <a:lnTo>
                  <a:pt x="4770" y="5110"/>
                </a:lnTo>
                <a:lnTo>
                  <a:pt x="4867" y="5086"/>
                </a:lnTo>
                <a:lnTo>
                  <a:pt x="5086" y="5013"/>
                </a:lnTo>
                <a:lnTo>
                  <a:pt x="5305" y="4964"/>
                </a:lnTo>
                <a:lnTo>
                  <a:pt x="5403" y="4940"/>
                </a:lnTo>
                <a:lnTo>
                  <a:pt x="5500" y="4915"/>
                </a:lnTo>
                <a:lnTo>
                  <a:pt x="5573" y="4940"/>
                </a:lnTo>
                <a:lnTo>
                  <a:pt x="5719" y="4964"/>
                </a:lnTo>
                <a:lnTo>
                  <a:pt x="5695" y="4988"/>
                </a:lnTo>
                <a:lnTo>
                  <a:pt x="5427" y="5086"/>
                </a:lnTo>
                <a:lnTo>
                  <a:pt x="5281" y="5159"/>
                </a:lnTo>
                <a:lnTo>
                  <a:pt x="5232" y="5207"/>
                </a:lnTo>
                <a:lnTo>
                  <a:pt x="5184" y="5256"/>
                </a:lnTo>
                <a:lnTo>
                  <a:pt x="5208" y="5280"/>
                </a:lnTo>
                <a:lnTo>
                  <a:pt x="5281" y="5329"/>
                </a:lnTo>
                <a:lnTo>
                  <a:pt x="5403" y="5353"/>
                </a:lnTo>
                <a:lnTo>
                  <a:pt x="5524" y="5353"/>
                </a:lnTo>
                <a:lnTo>
                  <a:pt x="5622" y="5329"/>
                </a:lnTo>
                <a:lnTo>
                  <a:pt x="5938" y="5256"/>
                </a:lnTo>
                <a:lnTo>
                  <a:pt x="6254" y="5183"/>
                </a:lnTo>
                <a:lnTo>
                  <a:pt x="6425" y="5305"/>
                </a:lnTo>
                <a:lnTo>
                  <a:pt x="6254" y="5329"/>
                </a:lnTo>
                <a:lnTo>
                  <a:pt x="6035" y="5378"/>
                </a:lnTo>
                <a:lnTo>
                  <a:pt x="5841" y="5451"/>
                </a:lnTo>
                <a:lnTo>
                  <a:pt x="5743" y="5475"/>
                </a:lnTo>
                <a:lnTo>
                  <a:pt x="5670" y="5548"/>
                </a:lnTo>
                <a:lnTo>
                  <a:pt x="5573" y="5597"/>
                </a:lnTo>
                <a:lnTo>
                  <a:pt x="5500" y="5645"/>
                </a:lnTo>
                <a:lnTo>
                  <a:pt x="5476" y="5670"/>
                </a:lnTo>
                <a:lnTo>
                  <a:pt x="5500" y="5694"/>
                </a:lnTo>
                <a:lnTo>
                  <a:pt x="5573" y="5694"/>
                </a:lnTo>
                <a:lnTo>
                  <a:pt x="5622" y="5718"/>
                </a:lnTo>
                <a:lnTo>
                  <a:pt x="5670" y="5718"/>
                </a:lnTo>
                <a:lnTo>
                  <a:pt x="5743" y="5743"/>
                </a:lnTo>
                <a:lnTo>
                  <a:pt x="5889" y="5718"/>
                </a:lnTo>
                <a:lnTo>
                  <a:pt x="6035" y="5694"/>
                </a:lnTo>
                <a:lnTo>
                  <a:pt x="6230" y="5645"/>
                </a:lnTo>
                <a:lnTo>
                  <a:pt x="6400" y="5621"/>
                </a:lnTo>
                <a:lnTo>
                  <a:pt x="6571" y="5621"/>
                </a:lnTo>
                <a:lnTo>
                  <a:pt x="6668" y="5645"/>
                </a:lnTo>
                <a:lnTo>
                  <a:pt x="6741" y="5670"/>
                </a:lnTo>
                <a:lnTo>
                  <a:pt x="6668" y="5694"/>
                </a:lnTo>
                <a:lnTo>
                  <a:pt x="6498" y="5718"/>
                </a:lnTo>
                <a:lnTo>
                  <a:pt x="6352" y="5767"/>
                </a:lnTo>
                <a:lnTo>
                  <a:pt x="6206" y="5840"/>
                </a:lnTo>
                <a:lnTo>
                  <a:pt x="6133" y="5913"/>
                </a:lnTo>
                <a:lnTo>
                  <a:pt x="6108" y="5962"/>
                </a:lnTo>
                <a:lnTo>
                  <a:pt x="6084" y="6010"/>
                </a:lnTo>
                <a:lnTo>
                  <a:pt x="6108" y="6059"/>
                </a:lnTo>
                <a:lnTo>
                  <a:pt x="6133" y="6083"/>
                </a:lnTo>
                <a:lnTo>
                  <a:pt x="6181" y="6108"/>
                </a:lnTo>
                <a:lnTo>
                  <a:pt x="6279" y="6108"/>
                </a:lnTo>
                <a:lnTo>
                  <a:pt x="6400" y="6083"/>
                </a:lnTo>
                <a:lnTo>
                  <a:pt x="6619" y="6010"/>
                </a:lnTo>
                <a:lnTo>
                  <a:pt x="7130" y="6010"/>
                </a:lnTo>
                <a:lnTo>
                  <a:pt x="7203" y="6108"/>
                </a:lnTo>
                <a:lnTo>
                  <a:pt x="7276" y="6229"/>
                </a:lnTo>
                <a:lnTo>
                  <a:pt x="7106" y="6278"/>
                </a:lnTo>
                <a:lnTo>
                  <a:pt x="6936" y="6351"/>
                </a:lnTo>
                <a:lnTo>
                  <a:pt x="6790" y="6473"/>
                </a:lnTo>
                <a:lnTo>
                  <a:pt x="6668" y="6594"/>
                </a:lnTo>
                <a:lnTo>
                  <a:pt x="6668" y="6619"/>
                </a:lnTo>
                <a:lnTo>
                  <a:pt x="6887" y="6619"/>
                </a:lnTo>
                <a:lnTo>
                  <a:pt x="7082" y="6594"/>
                </a:lnTo>
                <a:lnTo>
                  <a:pt x="7471" y="6570"/>
                </a:lnTo>
                <a:lnTo>
                  <a:pt x="7544" y="6765"/>
                </a:lnTo>
                <a:lnTo>
                  <a:pt x="7130" y="6862"/>
                </a:lnTo>
                <a:lnTo>
                  <a:pt x="6984" y="6935"/>
                </a:lnTo>
                <a:lnTo>
                  <a:pt x="6936" y="6959"/>
                </a:lnTo>
                <a:lnTo>
                  <a:pt x="6911" y="6984"/>
                </a:lnTo>
                <a:lnTo>
                  <a:pt x="6960" y="7057"/>
                </a:lnTo>
                <a:lnTo>
                  <a:pt x="7033" y="7081"/>
                </a:lnTo>
                <a:lnTo>
                  <a:pt x="7106" y="7105"/>
                </a:lnTo>
                <a:lnTo>
                  <a:pt x="7203" y="7105"/>
                </a:lnTo>
                <a:lnTo>
                  <a:pt x="7422" y="7081"/>
                </a:lnTo>
                <a:lnTo>
                  <a:pt x="7641" y="7032"/>
                </a:lnTo>
                <a:lnTo>
                  <a:pt x="7714" y="7227"/>
                </a:lnTo>
                <a:lnTo>
                  <a:pt x="7544" y="7276"/>
                </a:lnTo>
                <a:lnTo>
                  <a:pt x="7349" y="7349"/>
                </a:lnTo>
                <a:lnTo>
                  <a:pt x="7203" y="7422"/>
                </a:lnTo>
                <a:lnTo>
                  <a:pt x="7155" y="7470"/>
                </a:lnTo>
                <a:lnTo>
                  <a:pt x="7106" y="7543"/>
                </a:lnTo>
                <a:lnTo>
                  <a:pt x="7106" y="7568"/>
                </a:lnTo>
                <a:lnTo>
                  <a:pt x="7106" y="7592"/>
                </a:lnTo>
                <a:lnTo>
                  <a:pt x="7130" y="7616"/>
                </a:lnTo>
                <a:lnTo>
                  <a:pt x="7155" y="7616"/>
                </a:lnTo>
                <a:lnTo>
                  <a:pt x="7228" y="7568"/>
                </a:lnTo>
                <a:lnTo>
                  <a:pt x="7325" y="7543"/>
                </a:lnTo>
                <a:lnTo>
                  <a:pt x="7495" y="7519"/>
                </a:lnTo>
                <a:lnTo>
                  <a:pt x="7763" y="7470"/>
                </a:lnTo>
                <a:lnTo>
                  <a:pt x="7836" y="7762"/>
                </a:lnTo>
                <a:lnTo>
                  <a:pt x="7812" y="7787"/>
                </a:lnTo>
                <a:lnTo>
                  <a:pt x="7568" y="7811"/>
                </a:lnTo>
                <a:lnTo>
                  <a:pt x="7349" y="7884"/>
                </a:lnTo>
                <a:lnTo>
                  <a:pt x="7301" y="7933"/>
                </a:lnTo>
                <a:lnTo>
                  <a:pt x="7301" y="7981"/>
                </a:lnTo>
                <a:lnTo>
                  <a:pt x="7301" y="8030"/>
                </a:lnTo>
                <a:lnTo>
                  <a:pt x="7349" y="8054"/>
                </a:lnTo>
                <a:lnTo>
                  <a:pt x="7447" y="8079"/>
                </a:lnTo>
                <a:lnTo>
                  <a:pt x="7568" y="8079"/>
                </a:lnTo>
                <a:lnTo>
                  <a:pt x="7763" y="8054"/>
                </a:lnTo>
                <a:lnTo>
                  <a:pt x="7885" y="8030"/>
                </a:lnTo>
                <a:lnTo>
                  <a:pt x="7933" y="8273"/>
                </a:lnTo>
                <a:lnTo>
                  <a:pt x="7690" y="8346"/>
                </a:lnTo>
                <a:lnTo>
                  <a:pt x="7593" y="8395"/>
                </a:lnTo>
                <a:lnTo>
                  <a:pt x="7495" y="8468"/>
                </a:lnTo>
                <a:lnTo>
                  <a:pt x="7495" y="8492"/>
                </a:lnTo>
                <a:lnTo>
                  <a:pt x="7739" y="8541"/>
                </a:lnTo>
                <a:lnTo>
                  <a:pt x="7958" y="8541"/>
                </a:lnTo>
                <a:lnTo>
                  <a:pt x="7982" y="8809"/>
                </a:lnTo>
                <a:lnTo>
                  <a:pt x="7860" y="8833"/>
                </a:lnTo>
                <a:lnTo>
                  <a:pt x="7739" y="8857"/>
                </a:lnTo>
                <a:lnTo>
                  <a:pt x="7641" y="8930"/>
                </a:lnTo>
                <a:lnTo>
                  <a:pt x="7568" y="9003"/>
                </a:lnTo>
                <a:lnTo>
                  <a:pt x="7544" y="9052"/>
                </a:lnTo>
                <a:lnTo>
                  <a:pt x="7568" y="9101"/>
                </a:lnTo>
                <a:lnTo>
                  <a:pt x="7690" y="9125"/>
                </a:lnTo>
                <a:lnTo>
                  <a:pt x="7787" y="9125"/>
                </a:lnTo>
                <a:lnTo>
                  <a:pt x="8006" y="9101"/>
                </a:lnTo>
                <a:lnTo>
                  <a:pt x="8006" y="9320"/>
                </a:lnTo>
                <a:lnTo>
                  <a:pt x="7933" y="9344"/>
                </a:lnTo>
                <a:lnTo>
                  <a:pt x="7860" y="9368"/>
                </a:lnTo>
                <a:lnTo>
                  <a:pt x="7787" y="9417"/>
                </a:lnTo>
                <a:lnTo>
                  <a:pt x="7666" y="9490"/>
                </a:lnTo>
                <a:lnTo>
                  <a:pt x="7641" y="9539"/>
                </a:lnTo>
                <a:lnTo>
                  <a:pt x="7666" y="9563"/>
                </a:lnTo>
                <a:lnTo>
                  <a:pt x="7787" y="9587"/>
                </a:lnTo>
                <a:lnTo>
                  <a:pt x="7933" y="9612"/>
                </a:lnTo>
                <a:lnTo>
                  <a:pt x="8031" y="9612"/>
                </a:lnTo>
                <a:lnTo>
                  <a:pt x="8031" y="9855"/>
                </a:lnTo>
                <a:lnTo>
                  <a:pt x="7909" y="9879"/>
                </a:lnTo>
                <a:lnTo>
                  <a:pt x="7787" y="9928"/>
                </a:lnTo>
                <a:lnTo>
                  <a:pt x="7690" y="10001"/>
                </a:lnTo>
                <a:lnTo>
                  <a:pt x="7666" y="10025"/>
                </a:lnTo>
                <a:lnTo>
                  <a:pt x="7666" y="10050"/>
                </a:lnTo>
                <a:lnTo>
                  <a:pt x="7714" y="10098"/>
                </a:lnTo>
                <a:lnTo>
                  <a:pt x="8031" y="10098"/>
                </a:lnTo>
                <a:lnTo>
                  <a:pt x="8006" y="10415"/>
                </a:lnTo>
                <a:lnTo>
                  <a:pt x="7885" y="10439"/>
                </a:lnTo>
                <a:lnTo>
                  <a:pt x="7739" y="10488"/>
                </a:lnTo>
                <a:lnTo>
                  <a:pt x="7714" y="10512"/>
                </a:lnTo>
                <a:lnTo>
                  <a:pt x="7714" y="10536"/>
                </a:lnTo>
                <a:lnTo>
                  <a:pt x="7739" y="10585"/>
                </a:lnTo>
                <a:lnTo>
                  <a:pt x="7763" y="10609"/>
                </a:lnTo>
                <a:lnTo>
                  <a:pt x="7885" y="10634"/>
                </a:lnTo>
                <a:lnTo>
                  <a:pt x="7982" y="10634"/>
                </a:lnTo>
                <a:lnTo>
                  <a:pt x="7958" y="10901"/>
                </a:lnTo>
                <a:lnTo>
                  <a:pt x="7909" y="10926"/>
                </a:lnTo>
                <a:lnTo>
                  <a:pt x="7860" y="10926"/>
                </a:lnTo>
                <a:lnTo>
                  <a:pt x="7812" y="10950"/>
                </a:lnTo>
                <a:lnTo>
                  <a:pt x="7787" y="10950"/>
                </a:lnTo>
                <a:lnTo>
                  <a:pt x="7787" y="10999"/>
                </a:lnTo>
                <a:lnTo>
                  <a:pt x="7860" y="11047"/>
                </a:lnTo>
                <a:lnTo>
                  <a:pt x="7933" y="11072"/>
                </a:lnTo>
                <a:lnTo>
                  <a:pt x="7958" y="11145"/>
                </a:lnTo>
                <a:lnTo>
                  <a:pt x="7982" y="11193"/>
                </a:lnTo>
                <a:lnTo>
                  <a:pt x="8079" y="11266"/>
                </a:lnTo>
                <a:lnTo>
                  <a:pt x="8055" y="11437"/>
                </a:lnTo>
                <a:lnTo>
                  <a:pt x="8006" y="11583"/>
                </a:lnTo>
                <a:lnTo>
                  <a:pt x="7933" y="11729"/>
                </a:lnTo>
                <a:lnTo>
                  <a:pt x="7812" y="11826"/>
                </a:lnTo>
                <a:lnTo>
                  <a:pt x="7690" y="11899"/>
                </a:lnTo>
                <a:lnTo>
                  <a:pt x="7520" y="11899"/>
                </a:lnTo>
                <a:lnTo>
                  <a:pt x="7447" y="11850"/>
                </a:lnTo>
                <a:lnTo>
                  <a:pt x="7398" y="11802"/>
                </a:lnTo>
                <a:lnTo>
                  <a:pt x="7325" y="11729"/>
                </a:lnTo>
                <a:lnTo>
                  <a:pt x="7301" y="11656"/>
                </a:lnTo>
                <a:lnTo>
                  <a:pt x="7276" y="11583"/>
                </a:lnTo>
                <a:lnTo>
                  <a:pt x="7276" y="11388"/>
                </a:lnTo>
                <a:lnTo>
                  <a:pt x="7301" y="11242"/>
                </a:lnTo>
                <a:lnTo>
                  <a:pt x="7398" y="11096"/>
                </a:lnTo>
                <a:lnTo>
                  <a:pt x="7422" y="11023"/>
                </a:lnTo>
                <a:lnTo>
                  <a:pt x="7447" y="10974"/>
                </a:lnTo>
                <a:lnTo>
                  <a:pt x="7447" y="10828"/>
                </a:lnTo>
                <a:lnTo>
                  <a:pt x="7374" y="10561"/>
                </a:lnTo>
                <a:lnTo>
                  <a:pt x="7301" y="10074"/>
                </a:lnTo>
                <a:lnTo>
                  <a:pt x="7252" y="9612"/>
                </a:lnTo>
                <a:lnTo>
                  <a:pt x="7179" y="9125"/>
                </a:lnTo>
                <a:lnTo>
                  <a:pt x="7106" y="8906"/>
                </a:lnTo>
                <a:lnTo>
                  <a:pt x="7033" y="8663"/>
                </a:lnTo>
                <a:lnTo>
                  <a:pt x="6765" y="7957"/>
                </a:lnTo>
                <a:lnTo>
                  <a:pt x="6449" y="7276"/>
                </a:lnTo>
                <a:lnTo>
                  <a:pt x="6400" y="7203"/>
                </a:lnTo>
                <a:lnTo>
                  <a:pt x="6352" y="7105"/>
                </a:lnTo>
                <a:lnTo>
                  <a:pt x="6327" y="7057"/>
                </a:lnTo>
                <a:lnTo>
                  <a:pt x="6206" y="7057"/>
                </a:lnTo>
                <a:lnTo>
                  <a:pt x="6157" y="7081"/>
                </a:lnTo>
                <a:lnTo>
                  <a:pt x="6133" y="7105"/>
                </a:lnTo>
                <a:lnTo>
                  <a:pt x="6133" y="7154"/>
                </a:lnTo>
                <a:lnTo>
                  <a:pt x="6133" y="7227"/>
                </a:lnTo>
                <a:lnTo>
                  <a:pt x="5987" y="7227"/>
                </a:lnTo>
                <a:lnTo>
                  <a:pt x="5816" y="7251"/>
                </a:lnTo>
                <a:lnTo>
                  <a:pt x="5743" y="7276"/>
                </a:lnTo>
                <a:lnTo>
                  <a:pt x="5670" y="7300"/>
                </a:lnTo>
                <a:lnTo>
                  <a:pt x="5646" y="7349"/>
                </a:lnTo>
                <a:lnTo>
                  <a:pt x="5646" y="7397"/>
                </a:lnTo>
                <a:lnTo>
                  <a:pt x="5670" y="7422"/>
                </a:lnTo>
                <a:lnTo>
                  <a:pt x="5695" y="7470"/>
                </a:lnTo>
                <a:lnTo>
                  <a:pt x="5743" y="7495"/>
                </a:lnTo>
                <a:lnTo>
                  <a:pt x="5816" y="7519"/>
                </a:lnTo>
                <a:lnTo>
                  <a:pt x="6133" y="7519"/>
                </a:lnTo>
                <a:lnTo>
                  <a:pt x="6133" y="7714"/>
                </a:lnTo>
                <a:lnTo>
                  <a:pt x="6084" y="7714"/>
                </a:lnTo>
                <a:lnTo>
                  <a:pt x="5768" y="7738"/>
                </a:lnTo>
                <a:lnTo>
                  <a:pt x="5597" y="7787"/>
                </a:lnTo>
                <a:lnTo>
                  <a:pt x="5451" y="7860"/>
                </a:lnTo>
                <a:lnTo>
                  <a:pt x="5427" y="7884"/>
                </a:lnTo>
                <a:lnTo>
                  <a:pt x="5451" y="7933"/>
                </a:lnTo>
                <a:lnTo>
                  <a:pt x="5573" y="7981"/>
                </a:lnTo>
                <a:lnTo>
                  <a:pt x="5719" y="8006"/>
                </a:lnTo>
                <a:lnTo>
                  <a:pt x="6157" y="8006"/>
                </a:lnTo>
                <a:lnTo>
                  <a:pt x="6157" y="8298"/>
                </a:lnTo>
                <a:lnTo>
                  <a:pt x="5962" y="8298"/>
                </a:lnTo>
                <a:lnTo>
                  <a:pt x="5792" y="8322"/>
                </a:lnTo>
                <a:lnTo>
                  <a:pt x="5646" y="8322"/>
                </a:lnTo>
                <a:lnTo>
                  <a:pt x="5500" y="8371"/>
                </a:lnTo>
                <a:lnTo>
                  <a:pt x="5354" y="8444"/>
                </a:lnTo>
                <a:lnTo>
                  <a:pt x="5232" y="8541"/>
                </a:lnTo>
                <a:lnTo>
                  <a:pt x="5232" y="8565"/>
                </a:lnTo>
                <a:lnTo>
                  <a:pt x="5232" y="8590"/>
                </a:lnTo>
                <a:lnTo>
                  <a:pt x="5378" y="8638"/>
                </a:lnTo>
                <a:lnTo>
                  <a:pt x="5524" y="8663"/>
                </a:lnTo>
                <a:lnTo>
                  <a:pt x="5987" y="8663"/>
                </a:lnTo>
                <a:lnTo>
                  <a:pt x="6157" y="8638"/>
                </a:lnTo>
                <a:lnTo>
                  <a:pt x="6157" y="8784"/>
                </a:lnTo>
                <a:lnTo>
                  <a:pt x="6084" y="8760"/>
                </a:lnTo>
                <a:lnTo>
                  <a:pt x="5987" y="8784"/>
                </a:lnTo>
                <a:lnTo>
                  <a:pt x="5816" y="8809"/>
                </a:lnTo>
                <a:lnTo>
                  <a:pt x="5549" y="8833"/>
                </a:lnTo>
                <a:lnTo>
                  <a:pt x="5403" y="8857"/>
                </a:lnTo>
                <a:lnTo>
                  <a:pt x="5281" y="8906"/>
                </a:lnTo>
                <a:lnTo>
                  <a:pt x="5257" y="8930"/>
                </a:lnTo>
                <a:lnTo>
                  <a:pt x="5281" y="8955"/>
                </a:lnTo>
                <a:lnTo>
                  <a:pt x="5403" y="9028"/>
                </a:lnTo>
                <a:lnTo>
                  <a:pt x="5549" y="9052"/>
                </a:lnTo>
                <a:lnTo>
                  <a:pt x="5670" y="9076"/>
                </a:lnTo>
                <a:lnTo>
                  <a:pt x="5816" y="9101"/>
                </a:lnTo>
                <a:lnTo>
                  <a:pt x="5987" y="9101"/>
                </a:lnTo>
                <a:lnTo>
                  <a:pt x="6084" y="9076"/>
                </a:lnTo>
                <a:lnTo>
                  <a:pt x="6181" y="9076"/>
                </a:lnTo>
                <a:lnTo>
                  <a:pt x="6181" y="9320"/>
                </a:lnTo>
                <a:lnTo>
                  <a:pt x="5962" y="9295"/>
                </a:lnTo>
                <a:lnTo>
                  <a:pt x="5743" y="9320"/>
                </a:lnTo>
                <a:lnTo>
                  <a:pt x="5500" y="9344"/>
                </a:lnTo>
                <a:lnTo>
                  <a:pt x="5378" y="9393"/>
                </a:lnTo>
                <a:lnTo>
                  <a:pt x="5281" y="9441"/>
                </a:lnTo>
                <a:lnTo>
                  <a:pt x="5257" y="9466"/>
                </a:lnTo>
                <a:lnTo>
                  <a:pt x="5257" y="9514"/>
                </a:lnTo>
                <a:lnTo>
                  <a:pt x="5305" y="9563"/>
                </a:lnTo>
                <a:lnTo>
                  <a:pt x="5378" y="9587"/>
                </a:lnTo>
                <a:lnTo>
                  <a:pt x="5476" y="9612"/>
                </a:lnTo>
                <a:lnTo>
                  <a:pt x="5914" y="9612"/>
                </a:lnTo>
                <a:lnTo>
                  <a:pt x="6181" y="9636"/>
                </a:lnTo>
                <a:lnTo>
                  <a:pt x="6157" y="9855"/>
                </a:lnTo>
                <a:lnTo>
                  <a:pt x="6060" y="9855"/>
                </a:lnTo>
                <a:lnTo>
                  <a:pt x="5670" y="9928"/>
                </a:lnTo>
                <a:lnTo>
                  <a:pt x="5500" y="9952"/>
                </a:lnTo>
                <a:lnTo>
                  <a:pt x="5427" y="10001"/>
                </a:lnTo>
                <a:lnTo>
                  <a:pt x="5403" y="10001"/>
                </a:lnTo>
                <a:lnTo>
                  <a:pt x="5378" y="10025"/>
                </a:lnTo>
                <a:lnTo>
                  <a:pt x="5378" y="10098"/>
                </a:lnTo>
                <a:lnTo>
                  <a:pt x="5403" y="10147"/>
                </a:lnTo>
                <a:lnTo>
                  <a:pt x="5451" y="10171"/>
                </a:lnTo>
                <a:lnTo>
                  <a:pt x="5500" y="10196"/>
                </a:lnTo>
                <a:lnTo>
                  <a:pt x="5622" y="10220"/>
                </a:lnTo>
                <a:lnTo>
                  <a:pt x="5743" y="10220"/>
                </a:lnTo>
                <a:lnTo>
                  <a:pt x="5938" y="10196"/>
                </a:lnTo>
                <a:lnTo>
                  <a:pt x="6133" y="10171"/>
                </a:lnTo>
                <a:lnTo>
                  <a:pt x="6157" y="10147"/>
                </a:lnTo>
                <a:lnTo>
                  <a:pt x="6157" y="10366"/>
                </a:lnTo>
                <a:lnTo>
                  <a:pt x="6011" y="10390"/>
                </a:lnTo>
                <a:lnTo>
                  <a:pt x="5889" y="10415"/>
                </a:lnTo>
                <a:lnTo>
                  <a:pt x="5573" y="10512"/>
                </a:lnTo>
                <a:lnTo>
                  <a:pt x="5403" y="10585"/>
                </a:lnTo>
                <a:lnTo>
                  <a:pt x="5354" y="10634"/>
                </a:lnTo>
                <a:lnTo>
                  <a:pt x="5354" y="10658"/>
                </a:lnTo>
                <a:lnTo>
                  <a:pt x="5403" y="10707"/>
                </a:lnTo>
                <a:lnTo>
                  <a:pt x="5451" y="10731"/>
                </a:lnTo>
                <a:lnTo>
                  <a:pt x="5573" y="10755"/>
                </a:lnTo>
                <a:lnTo>
                  <a:pt x="5841" y="10731"/>
                </a:lnTo>
                <a:lnTo>
                  <a:pt x="6157" y="10682"/>
                </a:lnTo>
                <a:lnTo>
                  <a:pt x="6157" y="10999"/>
                </a:lnTo>
                <a:lnTo>
                  <a:pt x="6133" y="10999"/>
                </a:lnTo>
                <a:lnTo>
                  <a:pt x="5938" y="11023"/>
                </a:lnTo>
                <a:lnTo>
                  <a:pt x="5743" y="11047"/>
                </a:lnTo>
                <a:lnTo>
                  <a:pt x="5549" y="11120"/>
                </a:lnTo>
                <a:lnTo>
                  <a:pt x="5378" y="11193"/>
                </a:lnTo>
                <a:lnTo>
                  <a:pt x="5354" y="11218"/>
                </a:lnTo>
                <a:lnTo>
                  <a:pt x="5354" y="11242"/>
                </a:lnTo>
                <a:lnTo>
                  <a:pt x="5354" y="11266"/>
                </a:lnTo>
                <a:lnTo>
                  <a:pt x="5378" y="11291"/>
                </a:lnTo>
                <a:lnTo>
                  <a:pt x="5573" y="11315"/>
                </a:lnTo>
                <a:lnTo>
                  <a:pt x="5768" y="11315"/>
                </a:lnTo>
                <a:lnTo>
                  <a:pt x="6133" y="11291"/>
                </a:lnTo>
                <a:lnTo>
                  <a:pt x="6157" y="11266"/>
                </a:lnTo>
                <a:lnTo>
                  <a:pt x="6157" y="11558"/>
                </a:lnTo>
                <a:lnTo>
                  <a:pt x="6011" y="11558"/>
                </a:lnTo>
                <a:lnTo>
                  <a:pt x="5841" y="11607"/>
                </a:lnTo>
                <a:lnTo>
                  <a:pt x="5573" y="11656"/>
                </a:lnTo>
                <a:lnTo>
                  <a:pt x="5330" y="11753"/>
                </a:lnTo>
                <a:lnTo>
                  <a:pt x="5305" y="11777"/>
                </a:lnTo>
                <a:lnTo>
                  <a:pt x="5305" y="11826"/>
                </a:lnTo>
                <a:lnTo>
                  <a:pt x="5330" y="11850"/>
                </a:lnTo>
                <a:lnTo>
                  <a:pt x="5378" y="11850"/>
                </a:lnTo>
                <a:lnTo>
                  <a:pt x="5622" y="11875"/>
                </a:lnTo>
                <a:lnTo>
                  <a:pt x="5865" y="11850"/>
                </a:lnTo>
                <a:lnTo>
                  <a:pt x="6011" y="11850"/>
                </a:lnTo>
                <a:lnTo>
                  <a:pt x="6084" y="11826"/>
                </a:lnTo>
                <a:lnTo>
                  <a:pt x="6157" y="11802"/>
                </a:lnTo>
                <a:lnTo>
                  <a:pt x="6157" y="12020"/>
                </a:lnTo>
                <a:lnTo>
                  <a:pt x="5962" y="12020"/>
                </a:lnTo>
                <a:lnTo>
                  <a:pt x="5743" y="12045"/>
                </a:lnTo>
                <a:lnTo>
                  <a:pt x="5549" y="12118"/>
                </a:lnTo>
                <a:lnTo>
                  <a:pt x="5476" y="12142"/>
                </a:lnTo>
                <a:lnTo>
                  <a:pt x="5378" y="12191"/>
                </a:lnTo>
                <a:lnTo>
                  <a:pt x="5378" y="12239"/>
                </a:lnTo>
                <a:lnTo>
                  <a:pt x="5378" y="12264"/>
                </a:lnTo>
                <a:lnTo>
                  <a:pt x="5476" y="12312"/>
                </a:lnTo>
                <a:lnTo>
                  <a:pt x="5549" y="12337"/>
                </a:lnTo>
                <a:lnTo>
                  <a:pt x="5743" y="12385"/>
                </a:lnTo>
                <a:lnTo>
                  <a:pt x="5962" y="12361"/>
                </a:lnTo>
                <a:lnTo>
                  <a:pt x="6157" y="12361"/>
                </a:lnTo>
                <a:lnTo>
                  <a:pt x="6157" y="12458"/>
                </a:lnTo>
                <a:lnTo>
                  <a:pt x="6157" y="12483"/>
                </a:lnTo>
                <a:lnTo>
                  <a:pt x="6011" y="12531"/>
                </a:lnTo>
                <a:lnTo>
                  <a:pt x="5889" y="12580"/>
                </a:lnTo>
                <a:lnTo>
                  <a:pt x="5622" y="12653"/>
                </a:lnTo>
                <a:lnTo>
                  <a:pt x="5500" y="12702"/>
                </a:lnTo>
                <a:lnTo>
                  <a:pt x="5403" y="12750"/>
                </a:lnTo>
                <a:lnTo>
                  <a:pt x="5378" y="12799"/>
                </a:lnTo>
                <a:lnTo>
                  <a:pt x="5378" y="12823"/>
                </a:lnTo>
                <a:lnTo>
                  <a:pt x="5403" y="12848"/>
                </a:lnTo>
                <a:lnTo>
                  <a:pt x="5500" y="12872"/>
                </a:lnTo>
                <a:lnTo>
                  <a:pt x="5622" y="12896"/>
                </a:lnTo>
                <a:lnTo>
                  <a:pt x="5743" y="12921"/>
                </a:lnTo>
                <a:lnTo>
                  <a:pt x="5865" y="12896"/>
                </a:lnTo>
                <a:lnTo>
                  <a:pt x="6011" y="12872"/>
                </a:lnTo>
                <a:lnTo>
                  <a:pt x="6181" y="12848"/>
                </a:lnTo>
                <a:lnTo>
                  <a:pt x="6181" y="13042"/>
                </a:lnTo>
                <a:lnTo>
                  <a:pt x="6108" y="13018"/>
                </a:lnTo>
                <a:lnTo>
                  <a:pt x="5962" y="13042"/>
                </a:lnTo>
                <a:lnTo>
                  <a:pt x="5841" y="13091"/>
                </a:lnTo>
                <a:lnTo>
                  <a:pt x="5719" y="13164"/>
                </a:lnTo>
                <a:lnTo>
                  <a:pt x="5573" y="13237"/>
                </a:lnTo>
                <a:lnTo>
                  <a:pt x="5549" y="13261"/>
                </a:lnTo>
                <a:lnTo>
                  <a:pt x="5573" y="13286"/>
                </a:lnTo>
                <a:lnTo>
                  <a:pt x="5597" y="13334"/>
                </a:lnTo>
                <a:lnTo>
                  <a:pt x="5622" y="13334"/>
                </a:lnTo>
                <a:lnTo>
                  <a:pt x="5743" y="13310"/>
                </a:lnTo>
                <a:lnTo>
                  <a:pt x="6157" y="13310"/>
                </a:lnTo>
                <a:lnTo>
                  <a:pt x="6206" y="13286"/>
                </a:lnTo>
                <a:lnTo>
                  <a:pt x="6206" y="13529"/>
                </a:lnTo>
                <a:lnTo>
                  <a:pt x="6035" y="13553"/>
                </a:lnTo>
                <a:lnTo>
                  <a:pt x="5865" y="13553"/>
                </a:lnTo>
                <a:lnTo>
                  <a:pt x="5719" y="13602"/>
                </a:lnTo>
                <a:lnTo>
                  <a:pt x="5573" y="13675"/>
                </a:lnTo>
                <a:lnTo>
                  <a:pt x="5524" y="13724"/>
                </a:lnTo>
                <a:lnTo>
                  <a:pt x="5476" y="13797"/>
                </a:lnTo>
                <a:lnTo>
                  <a:pt x="5476" y="13870"/>
                </a:lnTo>
                <a:lnTo>
                  <a:pt x="5476" y="13894"/>
                </a:lnTo>
                <a:lnTo>
                  <a:pt x="5500" y="13918"/>
                </a:lnTo>
                <a:lnTo>
                  <a:pt x="5646" y="13967"/>
                </a:lnTo>
                <a:lnTo>
                  <a:pt x="5792" y="13967"/>
                </a:lnTo>
                <a:lnTo>
                  <a:pt x="6108" y="13943"/>
                </a:lnTo>
                <a:lnTo>
                  <a:pt x="6254" y="13943"/>
                </a:lnTo>
                <a:lnTo>
                  <a:pt x="6279" y="14235"/>
                </a:lnTo>
                <a:lnTo>
                  <a:pt x="6011" y="14308"/>
                </a:lnTo>
                <a:lnTo>
                  <a:pt x="5841" y="14332"/>
                </a:lnTo>
                <a:lnTo>
                  <a:pt x="5670" y="14381"/>
                </a:lnTo>
                <a:lnTo>
                  <a:pt x="5622" y="14429"/>
                </a:lnTo>
                <a:lnTo>
                  <a:pt x="5597" y="14478"/>
                </a:lnTo>
                <a:lnTo>
                  <a:pt x="5622" y="14551"/>
                </a:lnTo>
                <a:lnTo>
                  <a:pt x="5670" y="14600"/>
                </a:lnTo>
                <a:lnTo>
                  <a:pt x="5719" y="14624"/>
                </a:lnTo>
                <a:lnTo>
                  <a:pt x="5792" y="14648"/>
                </a:lnTo>
                <a:lnTo>
                  <a:pt x="5962" y="14673"/>
                </a:lnTo>
                <a:lnTo>
                  <a:pt x="6133" y="14648"/>
                </a:lnTo>
                <a:lnTo>
                  <a:pt x="6303" y="14600"/>
                </a:lnTo>
                <a:lnTo>
                  <a:pt x="6303" y="14770"/>
                </a:lnTo>
                <a:lnTo>
                  <a:pt x="6133" y="14794"/>
                </a:lnTo>
                <a:lnTo>
                  <a:pt x="5962" y="14867"/>
                </a:lnTo>
                <a:lnTo>
                  <a:pt x="5841" y="14916"/>
                </a:lnTo>
                <a:lnTo>
                  <a:pt x="5719" y="14965"/>
                </a:lnTo>
                <a:lnTo>
                  <a:pt x="5646" y="15062"/>
                </a:lnTo>
                <a:lnTo>
                  <a:pt x="5597" y="15111"/>
                </a:lnTo>
                <a:lnTo>
                  <a:pt x="5573" y="15159"/>
                </a:lnTo>
                <a:lnTo>
                  <a:pt x="5573" y="15184"/>
                </a:lnTo>
                <a:lnTo>
                  <a:pt x="5597" y="15208"/>
                </a:lnTo>
                <a:lnTo>
                  <a:pt x="5670" y="15257"/>
                </a:lnTo>
                <a:lnTo>
                  <a:pt x="5768" y="15281"/>
                </a:lnTo>
                <a:lnTo>
                  <a:pt x="5962" y="15257"/>
                </a:lnTo>
                <a:lnTo>
                  <a:pt x="6352" y="15184"/>
                </a:lnTo>
                <a:lnTo>
                  <a:pt x="6376" y="15451"/>
                </a:lnTo>
                <a:lnTo>
                  <a:pt x="6133" y="15476"/>
                </a:lnTo>
                <a:lnTo>
                  <a:pt x="5865" y="15524"/>
                </a:lnTo>
                <a:lnTo>
                  <a:pt x="5743" y="15573"/>
                </a:lnTo>
                <a:lnTo>
                  <a:pt x="5646" y="15646"/>
                </a:lnTo>
                <a:lnTo>
                  <a:pt x="5622" y="15646"/>
                </a:lnTo>
                <a:lnTo>
                  <a:pt x="5622" y="15670"/>
                </a:lnTo>
                <a:lnTo>
                  <a:pt x="5695" y="15768"/>
                </a:lnTo>
                <a:lnTo>
                  <a:pt x="5792" y="15816"/>
                </a:lnTo>
                <a:lnTo>
                  <a:pt x="5889" y="15841"/>
                </a:lnTo>
                <a:lnTo>
                  <a:pt x="5987" y="15841"/>
                </a:lnTo>
                <a:lnTo>
                  <a:pt x="6206" y="15865"/>
                </a:lnTo>
                <a:lnTo>
                  <a:pt x="6400" y="15865"/>
                </a:lnTo>
                <a:lnTo>
                  <a:pt x="6400" y="15962"/>
                </a:lnTo>
                <a:lnTo>
                  <a:pt x="6133" y="16035"/>
                </a:lnTo>
                <a:lnTo>
                  <a:pt x="5938" y="16084"/>
                </a:lnTo>
                <a:lnTo>
                  <a:pt x="5792" y="16181"/>
                </a:lnTo>
                <a:lnTo>
                  <a:pt x="5768" y="16230"/>
                </a:lnTo>
                <a:lnTo>
                  <a:pt x="5768" y="16254"/>
                </a:lnTo>
                <a:lnTo>
                  <a:pt x="5816" y="16327"/>
                </a:lnTo>
                <a:lnTo>
                  <a:pt x="5889" y="16376"/>
                </a:lnTo>
                <a:lnTo>
                  <a:pt x="5987" y="16400"/>
                </a:lnTo>
                <a:lnTo>
                  <a:pt x="6181" y="16400"/>
                </a:lnTo>
                <a:lnTo>
                  <a:pt x="6425" y="16352"/>
                </a:lnTo>
                <a:lnTo>
                  <a:pt x="6449" y="16644"/>
                </a:lnTo>
                <a:lnTo>
                  <a:pt x="6230" y="16668"/>
                </a:lnTo>
                <a:lnTo>
                  <a:pt x="6035" y="16717"/>
                </a:lnTo>
                <a:lnTo>
                  <a:pt x="5962" y="16765"/>
                </a:lnTo>
                <a:lnTo>
                  <a:pt x="5865" y="16790"/>
                </a:lnTo>
                <a:lnTo>
                  <a:pt x="5841" y="16838"/>
                </a:lnTo>
                <a:lnTo>
                  <a:pt x="5841" y="16887"/>
                </a:lnTo>
                <a:lnTo>
                  <a:pt x="5841" y="16911"/>
                </a:lnTo>
                <a:lnTo>
                  <a:pt x="5889" y="16936"/>
                </a:lnTo>
                <a:lnTo>
                  <a:pt x="6084" y="16960"/>
                </a:lnTo>
                <a:lnTo>
                  <a:pt x="6279" y="16984"/>
                </a:lnTo>
                <a:lnTo>
                  <a:pt x="6449" y="16984"/>
                </a:lnTo>
                <a:lnTo>
                  <a:pt x="6449" y="17276"/>
                </a:lnTo>
                <a:lnTo>
                  <a:pt x="6206" y="17325"/>
                </a:lnTo>
                <a:lnTo>
                  <a:pt x="6011" y="17349"/>
                </a:lnTo>
                <a:lnTo>
                  <a:pt x="5938" y="17398"/>
                </a:lnTo>
                <a:lnTo>
                  <a:pt x="5865" y="17447"/>
                </a:lnTo>
                <a:lnTo>
                  <a:pt x="5841" y="17471"/>
                </a:lnTo>
                <a:lnTo>
                  <a:pt x="5841" y="17520"/>
                </a:lnTo>
                <a:lnTo>
                  <a:pt x="5841" y="17544"/>
                </a:lnTo>
                <a:lnTo>
                  <a:pt x="5865" y="17568"/>
                </a:lnTo>
                <a:lnTo>
                  <a:pt x="5987" y="17641"/>
                </a:lnTo>
                <a:lnTo>
                  <a:pt x="6133" y="17690"/>
                </a:lnTo>
                <a:lnTo>
                  <a:pt x="6303" y="17690"/>
                </a:lnTo>
                <a:lnTo>
                  <a:pt x="6449" y="17666"/>
                </a:lnTo>
                <a:lnTo>
                  <a:pt x="6449" y="17958"/>
                </a:lnTo>
                <a:lnTo>
                  <a:pt x="6303" y="17982"/>
                </a:lnTo>
                <a:lnTo>
                  <a:pt x="6181" y="18031"/>
                </a:lnTo>
                <a:lnTo>
                  <a:pt x="6011" y="18055"/>
                </a:lnTo>
                <a:lnTo>
                  <a:pt x="5914" y="18104"/>
                </a:lnTo>
                <a:lnTo>
                  <a:pt x="5841" y="18152"/>
                </a:lnTo>
                <a:lnTo>
                  <a:pt x="5816" y="18177"/>
                </a:lnTo>
                <a:lnTo>
                  <a:pt x="5816" y="18225"/>
                </a:lnTo>
                <a:lnTo>
                  <a:pt x="5841" y="18250"/>
                </a:lnTo>
                <a:lnTo>
                  <a:pt x="5865" y="18274"/>
                </a:lnTo>
                <a:lnTo>
                  <a:pt x="5987" y="18323"/>
                </a:lnTo>
                <a:lnTo>
                  <a:pt x="6157" y="18371"/>
                </a:lnTo>
                <a:lnTo>
                  <a:pt x="6303" y="18371"/>
                </a:lnTo>
                <a:lnTo>
                  <a:pt x="6449" y="18347"/>
                </a:lnTo>
                <a:lnTo>
                  <a:pt x="6473" y="18444"/>
                </a:lnTo>
                <a:lnTo>
                  <a:pt x="6303" y="18469"/>
                </a:lnTo>
                <a:lnTo>
                  <a:pt x="6157" y="18542"/>
                </a:lnTo>
                <a:lnTo>
                  <a:pt x="6035" y="18615"/>
                </a:lnTo>
                <a:lnTo>
                  <a:pt x="5914" y="18688"/>
                </a:lnTo>
                <a:lnTo>
                  <a:pt x="5889" y="18736"/>
                </a:lnTo>
                <a:lnTo>
                  <a:pt x="5889" y="18761"/>
                </a:lnTo>
                <a:lnTo>
                  <a:pt x="5914" y="18785"/>
                </a:lnTo>
                <a:lnTo>
                  <a:pt x="5962" y="18809"/>
                </a:lnTo>
                <a:lnTo>
                  <a:pt x="6108" y="18809"/>
                </a:lnTo>
                <a:lnTo>
                  <a:pt x="6279" y="18785"/>
                </a:lnTo>
                <a:lnTo>
                  <a:pt x="6498" y="18761"/>
                </a:lnTo>
                <a:lnTo>
                  <a:pt x="6522" y="18980"/>
                </a:lnTo>
                <a:lnTo>
                  <a:pt x="6376" y="19028"/>
                </a:lnTo>
                <a:lnTo>
                  <a:pt x="6254" y="19101"/>
                </a:lnTo>
                <a:lnTo>
                  <a:pt x="5987" y="19223"/>
                </a:lnTo>
                <a:lnTo>
                  <a:pt x="5962" y="19272"/>
                </a:lnTo>
                <a:lnTo>
                  <a:pt x="5962" y="19320"/>
                </a:lnTo>
                <a:lnTo>
                  <a:pt x="5987" y="19369"/>
                </a:lnTo>
                <a:lnTo>
                  <a:pt x="6011" y="19393"/>
                </a:lnTo>
                <a:lnTo>
                  <a:pt x="6425" y="19393"/>
                </a:lnTo>
                <a:lnTo>
                  <a:pt x="6595" y="19345"/>
                </a:lnTo>
                <a:lnTo>
                  <a:pt x="6619" y="19393"/>
                </a:lnTo>
                <a:lnTo>
                  <a:pt x="6571" y="19442"/>
                </a:lnTo>
                <a:lnTo>
                  <a:pt x="6522" y="19515"/>
                </a:lnTo>
                <a:lnTo>
                  <a:pt x="6254" y="19637"/>
                </a:lnTo>
                <a:lnTo>
                  <a:pt x="6230" y="19661"/>
                </a:lnTo>
                <a:lnTo>
                  <a:pt x="6206" y="19734"/>
                </a:lnTo>
                <a:lnTo>
                  <a:pt x="6230" y="19758"/>
                </a:lnTo>
                <a:lnTo>
                  <a:pt x="6279" y="19783"/>
                </a:lnTo>
                <a:lnTo>
                  <a:pt x="6595" y="19758"/>
                </a:lnTo>
                <a:lnTo>
                  <a:pt x="6668" y="19783"/>
                </a:lnTo>
                <a:lnTo>
                  <a:pt x="6887" y="19856"/>
                </a:lnTo>
                <a:lnTo>
                  <a:pt x="7106" y="19904"/>
                </a:lnTo>
                <a:lnTo>
                  <a:pt x="7203" y="19953"/>
                </a:lnTo>
                <a:lnTo>
                  <a:pt x="7252" y="20001"/>
                </a:lnTo>
                <a:lnTo>
                  <a:pt x="7276" y="20050"/>
                </a:lnTo>
                <a:lnTo>
                  <a:pt x="7276" y="20123"/>
                </a:lnTo>
                <a:lnTo>
                  <a:pt x="7252" y="20172"/>
                </a:lnTo>
                <a:lnTo>
                  <a:pt x="7203" y="20245"/>
                </a:lnTo>
                <a:lnTo>
                  <a:pt x="7057" y="20342"/>
                </a:lnTo>
                <a:lnTo>
                  <a:pt x="6936" y="20391"/>
                </a:lnTo>
                <a:lnTo>
                  <a:pt x="6814" y="20439"/>
                </a:lnTo>
                <a:lnTo>
                  <a:pt x="6692" y="20464"/>
                </a:lnTo>
                <a:lnTo>
                  <a:pt x="6571" y="20464"/>
                </a:lnTo>
                <a:lnTo>
                  <a:pt x="6303" y="20439"/>
                </a:lnTo>
                <a:lnTo>
                  <a:pt x="5889" y="20439"/>
                </a:lnTo>
                <a:lnTo>
                  <a:pt x="5768" y="20391"/>
                </a:lnTo>
                <a:lnTo>
                  <a:pt x="5670" y="20318"/>
                </a:lnTo>
                <a:lnTo>
                  <a:pt x="5597" y="20220"/>
                </a:lnTo>
                <a:lnTo>
                  <a:pt x="5524" y="20099"/>
                </a:lnTo>
                <a:lnTo>
                  <a:pt x="5476" y="19929"/>
                </a:lnTo>
                <a:lnTo>
                  <a:pt x="5403" y="19612"/>
                </a:lnTo>
                <a:lnTo>
                  <a:pt x="5354" y="19247"/>
                </a:lnTo>
                <a:lnTo>
                  <a:pt x="5330" y="18882"/>
                </a:lnTo>
                <a:lnTo>
                  <a:pt x="5305" y="18371"/>
                </a:lnTo>
                <a:lnTo>
                  <a:pt x="5184" y="16960"/>
                </a:lnTo>
                <a:lnTo>
                  <a:pt x="5111" y="16254"/>
                </a:lnTo>
                <a:lnTo>
                  <a:pt x="5038" y="15549"/>
                </a:lnTo>
                <a:lnTo>
                  <a:pt x="4965" y="15086"/>
                </a:lnTo>
                <a:lnTo>
                  <a:pt x="4867" y="14600"/>
                </a:lnTo>
                <a:lnTo>
                  <a:pt x="4624" y="13675"/>
                </a:lnTo>
                <a:lnTo>
                  <a:pt x="4527" y="13310"/>
                </a:lnTo>
                <a:lnTo>
                  <a:pt x="4454" y="13018"/>
                </a:lnTo>
                <a:lnTo>
                  <a:pt x="4405" y="12896"/>
                </a:lnTo>
                <a:lnTo>
                  <a:pt x="4356" y="12823"/>
                </a:lnTo>
                <a:lnTo>
                  <a:pt x="4356" y="12799"/>
                </a:lnTo>
                <a:lnTo>
                  <a:pt x="4332" y="12750"/>
                </a:lnTo>
                <a:lnTo>
                  <a:pt x="4283" y="12702"/>
                </a:lnTo>
                <a:lnTo>
                  <a:pt x="4235" y="12677"/>
                </a:lnTo>
                <a:lnTo>
                  <a:pt x="4186" y="12653"/>
                </a:lnTo>
                <a:lnTo>
                  <a:pt x="4113" y="12677"/>
                </a:lnTo>
                <a:lnTo>
                  <a:pt x="4040" y="12750"/>
                </a:lnTo>
                <a:lnTo>
                  <a:pt x="3991" y="12848"/>
                </a:lnTo>
                <a:lnTo>
                  <a:pt x="3918" y="13091"/>
                </a:lnTo>
                <a:lnTo>
                  <a:pt x="3870" y="13286"/>
                </a:lnTo>
                <a:lnTo>
                  <a:pt x="3772" y="13237"/>
                </a:lnTo>
                <a:lnTo>
                  <a:pt x="3675" y="13213"/>
                </a:lnTo>
                <a:lnTo>
                  <a:pt x="3626" y="13237"/>
                </a:lnTo>
                <a:lnTo>
                  <a:pt x="3602" y="13310"/>
                </a:lnTo>
                <a:lnTo>
                  <a:pt x="3626" y="13383"/>
                </a:lnTo>
                <a:lnTo>
                  <a:pt x="3675" y="13456"/>
                </a:lnTo>
                <a:lnTo>
                  <a:pt x="3748" y="13529"/>
                </a:lnTo>
                <a:lnTo>
                  <a:pt x="3821" y="13578"/>
                </a:lnTo>
                <a:lnTo>
                  <a:pt x="3797" y="13772"/>
                </a:lnTo>
                <a:lnTo>
                  <a:pt x="3651" y="13772"/>
                </a:lnTo>
                <a:lnTo>
                  <a:pt x="3505" y="13821"/>
                </a:lnTo>
                <a:lnTo>
                  <a:pt x="3480" y="13845"/>
                </a:lnTo>
                <a:lnTo>
                  <a:pt x="3505" y="13870"/>
                </a:lnTo>
                <a:lnTo>
                  <a:pt x="3651" y="13943"/>
                </a:lnTo>
                <a:lnTo>
                  <a:pt x="3772" y="14016"/>
                </a:lnTo>
                <a:lnTo>
                  <a:pt x="3724" y="14405"/>
                </a:lnTo>
                <a:lnTo>
                  <a:pt x="3505" y="14381"/>
                </a:lnTo>
                <a:lnTo>
                  <a:pt x="3407" y="14381"/>
                </a:lnTo>
                <a:lnTo>
                  <a:pt x="3310" y="14405"/>
                </a:lnTo>
                <a:lnTo>
                  <a:pt x="3286" y="14454"/>
                </a:lnTo>
                <a:lnTo>
                  <a:pt x="3286" y="14478"/>
                </a:lnTo>
                <a:lnTo>
                  <a:pt x="3286" y="14502"/>
                </a:lnTo>
                <a:lnTo>
                  <a:pt x="3383" y="14551"/>
                </a:lnTo>
                <a:lnTo>
                  <a:pt x="3480" y="14624"/>
                </a:lnTo>
                <a:lnTo>
                  <a:pt x="3675" y="14721"/>
                </a:lnTo>
                <a:lnTo>
                  <a:pt x="3675" y="14892"/>
                </a:lnTo>
                <a:lnTo>
                  <a:pt x="3480" y="14892"/>
                </a:lnTo>
                <a:lnTo>
                  <a:pt x="3286" y="14916"/>
                </a:lnTo>
                <a:lnTo>
                  <a:pt x="3213" y="14940"/>
                </a:lnTo>
                <a:lnTo>
                  <a:pt x="3140" y="14965"/>
                </a:lnTo>
                <a:lnTo>
                  <a:pt x="3115" y="15013"/>
                </a:lnTo>
                <a:lnTo>
                  <a:pt x="3115" y="15038"/>
                </a:lnTo>
                <a:lnTo>
                  <a:pt x="3140" y="15086"/>
                </a:lnTo>
                <a:lnTo>
                  <a:pt x="3188" y="15135"/>
                </a:lnTo>
                <a:lnTo>
                  <a:pt x="3310" y="15208"/>
                </a:lnTo>
                <a:lnTo>
                  <a:pt x="3456" y="15232"/>
                </a:lnTo>
                <a:lnTo>
                  <a:pt x="3626" y="15257"/>
                </a:lnTo>
                <a:lnTo>
                  <a:pt x="3578" y="15573"/>
                </a:lnTo>
                <a:lnTo>
                  <a:pt x="3334" y="15549"/>
                </a:lnTo>
                <a:lnTo>
                  <a:pt x="3018" y="15549"/>
                </a:lnTo>
                <a:lnTo>
                  <a:pt x="2921" y="15573"/>
                </a:lnTo>
                <a:lnTo>
                  <a:pt x="2896" y="15597"/>
                </a:lnTo>
                <a:lnTo>
                  <a:pt x="2896" y="15622"/>
                </a:lnTo>
                <a:lnTo>
                  <a:pt x="2945" y="15695"/>
                </a:lnTo>
                <a:lnTo>
                  <a:pt x="3018" y="15743"/>
                </a:lnTo>
                <a:lnTo>
                  <a:pt x="3164" y="15816"/>
                </a:lnTo>
                <a:lnTo>
                  <a:pt x="3359" y="15889"/>
                </a:lnTo>
                <a:lnTo>
                  <a:pt x="3553" y="15914"/>
                </a:lnTo>
                <a:lnTo>
                  <a:pt x="3529" y="16011"/>
                </a:lnTo>
                <a:lnTo>
                  <a:pt x="3261" y="16035"/>
                </a:lnTo>
                <a:lnTo>
                  <a:pt x="3115" y="16060"/>
                </a:lnTo>
                <a:lnTo>
                  <a:pt x="2994" y="16108"/>
                </a:lnTo>
                <a:lnTo>
                  <a:pt x="2969" y="16133"/>
                </a:lnTo>
                <a:lnTo>
                  <a:pt x="2969" y="16181"/>
                </a:lnTo>
                <a:lnTo>
                  <a:pt x="2969" y="16206"/>
                </a:lnTo>
                <a:lnTo>
                  <a:pt x="2994" y="16230"/>
                </a:lnTo>
                <a:lnTo>
                  <a:pt x="3115" y="16279"/>
                </a:lnTo>
                <a:lnTo>
                  <a:pt x="3237" y="16303"/>
                </a:lnTo>
                <a:lnTo>
                  <a:pt x="3480" y="16327"/>
                </a:lnTo>
                <a:lnTo>
                  <a:pt x="3432" y="16790"/>
                </a:lnTo>
                <a:lnTo>
                  <a:pt x="3261" y="16790"/>
                </a:lnTo>
                <a:lnTo>
                  <a:pt x="3115" y="16814"/>
                </a:lnTo>
                <a:lnTo>
                  <a:pt x="2872" y="16838"/>
                </a:lnTo>
                <a:lnTo>
                  <a:pt x="2775" y="16887"/>
                </a:lnTo>
                <a:lnTo>
                  <a:pt x="2677" y="16960"/>
                </a:lnTo>
                <a:lnTo>
                  <a:pt x="2653" y="17033"/>
                </a:lnTo>
                <a:lnTo>
                  <a:pt x="2677" y="17082"/>
                </a:lnTo>
                <a:lnTo>
                  <a:pt x="2702" y="17106"/>
                </a:lnTo>
                <a:lnTo>
                  <a:pt x="2799" y="17155"/>
                </a:lnTo>
                <a:lnTo>
                  <a:pt x="2896" y="17155"/>
                </a:lnTo>
                <a:lnTo>
                  <a:pt x="3091" y="17179"/>
                </a:lnTo>
                <a:lnTo>
                  <a:pt x="3383" y="17203"/>
                </a:lnTo>
                <a:lnTo>
                  <a:pt x="3359" y="17398"/>
                </a:lnTo>
                <a:lnTo>
                  <a:pt x="3188" y="17398"/>
                </a:lnTo>
                <a:lnTo>
                  <a:pt x="3042" y="17422"/>
                </a:lnTo>
                <a:lnTo>
                  <a:pt x="2750" y="17520"/>
                </a:lnTo>
                <a:lnTo>
                  <a:pt x="2702" y="17544"/>
                </a:lnTo>
                <a:lnTo>
                  <a:pt x="2677" y="17593"/>
                </a:lnTo>
                <a:lnTo>
                  <a:pt x="2702" y="17641"/>
                </a:lnTo>
                <a:lnTo>
                  <a:pt x="2750" y="17666"/>
                </a:lnTo>
                <a:lnTo>
                  <a:pt x="2896" y="17714"/>
                </a:lnTo>
                <a:lnTo>
                  <a:pt x="3018" y="17739"/>
                </a:lnTo>
                <a:lnTo>
                  <a:pt x="3310" y="17739"/>
                </a:lnTo>
                <a:lnTo>
                  <a:pt x="3310" y="17763"/>
                </a:lnTo>
                <a:lnTo>
                  <a:pt x="3286" y="17933"/>
                </a:lnTo>
                <a:lnTo>
                  <a:pt x="3018" y="17958"/>
                </a:lnTo>
                <a:lnTo>
                  <a:pt x="2799" y="17982"/>
                </a:lnTo>
                <a:lnTo>
                  <a:pt x="2702" y="18031"/>
                </a:lnTo>
                <a:lnTo>
                  <a:pt x="2629" y="18079"/>
                </a:lnTo>
                <a:lnTo>
                  <a:pt x="2604" y="18128"/>
                </a:lnTo>
                <a:lnTo>
                  <a:pt x="2604" y="18177"/>
                </a:lnTo>
                <a:lnTo>
                  <a:pt x="2653" y="18250"/>
                </a:lnTo>
                <a:lnTo>
                  <a:pt x="2702" y="18274"/>
                </a:lnTo>
                <a:lnTo>
                  <a:pt x="2775" y="18298"/>
                </a:lnTo>
                <a:lnTo>
                  <a:pt x="2848" y="18323"/>
                </a:lnTo>
                <a:lnTo>
                  <a:pt x="3018" y="18323"/>
                </a:lnTo>
                <a:lnTo>
                  <a:pt x="3164" y="18298"/>
                </a:lnTo>
                <a:lnTo>
                  <a:pt x="3237" y="18323"/>
                </a:lnTo>
                <a:lnTo>
                  <a:pt x="3213" y="18517"/>
                </a:lnTo>
                <a:lnTo>
                  <a:pt x="2848" y="18566"/>
                </a:lnTo>
                <a:lnTo>
                  <a:pt x="2677" y="18615"/>
                </a:lnTo>
                <a:lnTo>
                  <a:pt x="2604" y="18663"/>
                </a:lnTo>
                <a:lnTo>
                  <a:pt x="2531" y="18712"/>
                </a:lnTo>
                <a:lnTo>
                  <a:pt x="2507" y="18761"/>
                </a:lnTo>
                <a:lnTo>
                  <a:pt x="2507" y="18785"/>
                </a:lnTo>
                <a:lnTo>
                  <a:pt x="2531" y="18809"/>
                </a:lnTo>
                <a:lnTo>
                  <a:pt x="2556" y="18834"/>
                </a:lnTo>
                <a:lnTo>
                  <a:pt x="2702" y="18882"/>
                </a:lnTo>
                <a:lnTo>
                  <a:pt x="3164" y="18882"/>
                </a:lnTo>
                <a:lnTo>
                  <a:pt x="3115" y="19223"/>
                </a:lnTo>
                <a:lnTo>
                  <a:pt x="2799" y="19199"/>
                </a:lnTo>
                <a:lnTo>
                  <a:pt x="2677" y="19199"/>
                </a:lnTo>
                <a:lnTo>
                  <a:pt x="2580" y="19223"/>
                </a:lnTo>
                <a:lnTo>
                  <a:pt x="2483" y="19247"/>
                </a:lnTo>
                <a:lnTo>
                  <a:pt x="2410" y="19320"/>
                </a:lnTo>
                <a:lnTo>
                  <a:pt x="2410" y="19369"/>
                </a:lnTo>
                <a:lnTo>
                  <a:pt x="2410" y="19393"/>
                </a:lnTo>
                <a:lnTo>
                  <a:pt x="2483" y="19466"/>
                </a:lnTo>
                <a:lnTo>
                  <a:pt x="2580" y="19515"/>
                </a:lnTo>
                <a:lnTo>
                  <a:pt x="2702" y="19564"/>
                </a:lnTo>
                <a:lnTo>
                  <a:pt x="2799" y="19564"/>
                </a:lnTo>
                <a:lnTo>
                  <a:pt x="3042" y="19612"/>
                </a:lnTo>
                <a:lnTo>
                  <a:pt x="3018" y="19807"/>
                </a:lnTo>
                <a:lnTo>
                  <a:pt x="2896" y="19807"/>
                </a:lnTo>
                <a:lnTo>
                  <a:pt x="2556" y="19856"/>
                </a:lnTo>
                <a:lnTo>
                  <a:pt x="2483" y="19880"/>
                </a:lnTo>
                <a:lnTo>
                  <a:pt x="2434" y="19904"/>
                </a:lnTo>
                <a:lnTo>
                  <a:pt x="2337" y="20001"/>
                </a:lnTo>
                <a:lnTo>
                  <a:pt x="2312" y="20026"/>
                </a:lnTo>
                <a:lnTo>
                  <a:pt x="2337" y="20074"/>
                </a:lnTo>
                <a:lnTo>
                  <a:pt x="2434" y="20123"/>
                </a:lnTo>
                <a:lnTo>
                  <a:pt x="2531" y="20147"/>
                </a:lnTo>
                <a:lnTo>
                  <a:pt x="2726" y="20172"/>
                </a:lnTo>
                <a:lnTo>
                  <a:pt x="2507" y="20269"/>
                </a:lnTo>
                <a:lnTo>
                  <a:pt x="2288" y="20366"/>
                </a:lnTo>
                <a:lnTo>
                  <a:pt x="1801" y="20512"/>
                </a:lnTo>
                <a:lnTo>
                  <a:pt x="1655" y="20537"/>
                </a:lnTo>
                <a:lnTo>
                  <a:pt x="1485" y="20561"/>
                </a:lnTo>
                <a:lnTo>
                  <a:pt x="1315" y="20537"/>
                </a:lnTo>
                <a:lnTo>
                  <a:pt x="1145" y="20488"/>
                </a:lnTo>
                <a:lnTo>
                  <a:pt x="1120" y="20464"/>
                </a:lnTo>
                <a:lnTo>
                  <a:pt x="1096" y="20415"/>
                </a:lnTo>
                <a:lnTo>
                  <a:pt x="1096" y="20391"/>
                </a:lnTo>
                <a:lnTo>
                  <a:pt x="1096" y="20342"/>
                </a:lnTo>
                <a:lnTo>
                  <a:pt x="1145" y="20245"/>
                </a:lnTo>
                <a:lnTo>
                  <a:pt x="1242" y="20123"/>
                </a:lnTo>
                <a:lnTo>
                  <a:pt x="1485" y="19929"/>
                </a:lnTo>
                <a:lnTo>
                  <a:pt x="1631" y="19831"/>
                </a:lnTo>
                <a:lnTo>
                  <a:pt x="1680" y="19807"/>
                </a:lnTo>
                <a:lnTo>
                  <a:pt x="1704" y="19758"/>
                </a:lnTo>
                <a:lnTo>
                  <a:pt x="1704" y="19710"/>
                </a:lnTo>
                <a:lnTo>
                  <a:pt x="1704" y="19661"/>
                </a:lnTo>
                <a:lnTo>
                  <a:pt x="1728" y="19588"/>
                </a:lnTo>
                <a:lnTo>
                  <a:pt x="1826" y="18785"/>
                </a:lnTo>
                <a:lnTo>
                  <a:pt x="1923" y="18006"/>
                </a:lnTo>
                <a:lnTo>
                  <a:pt x="2045" y="16425"/>
                </a:lnTo>
                <a:lnTo>
                  <a:pt x="2142" y="14843"/>
                </a:lnTo>
                <a:lnTo>
                  <a:pt x="2264" y="13237"/>
                </a:lnTo>
                <a:lnTo>
                  <a:pt x="2410" y="11631"/>
                </a:lnTo>
                <a:lnTo>
                  <a:pt x="2531" y="10025"/>
                </a:lnTo>
                <a:lnTo>
                  <a:pt x="2556" y="9368"/>
                </a:lnTo>
                <a:lnTo>
                  <a:pt x="2580" y="8663"/>
                </a:lnTo>
                <a:lnTo>
                  <a:pt x="2580" y="8322"/>
                </a:lnTo>
                <a:lnTo>
                  <a:pt x="2580" y="7981"/>
                </a:lnTo>
                <a:lnTo>
                  <a:pt x="2531" y="7641"/>
                </a:lnTo>
                <a:lnTo>
                  <a:pt x="2483" y="7324"/>
                </a:lnTo>
                <a:lnTo>
                  <a:pt x="2483" y="7251"/>
                </a:lnTo>
                <a:lnTo>
                  <a:pt x="2458" y="7178"/>
                </a:lnTo>
                <a:lnTo>
                  <a:pt x="2434" y="7130"/>
                </a:lnTo>
                <a:lnTo>
                  <a:pt x="2410" y="7105"/>
                </a:lnTo>
                <a:lnTo>
                  <a:pt x="2337" y="7057"/>
                </a:lnTo>
                <a:lnTo>
                  <a:pt x="2239" y="7057"/>
                </a:lnTo>
                <a:lnTo>
                  <a:pt x="2166" y="7105"/>
                </a:lnTo>
                <a:lnTo>
                  <a:pt x="2020" y="7130"/>
                </a:lnTo>
                <a:lnTo>
                  <a:pt x="1899" y="7154"/>
                </a:lnTo>
                <a:lnTo>
                  <a:pt x="1826" y="7227"/>
                </a:lnTo>
                <a:lnTo>
                  <a:pt x="1801" y="7300"/>
                </a:lnTo>
                <a:lnTo>
                  <a:pt x="1801" y="7349"/>
                </a:lnTo>
                <a:lnTo>
                  <a:pt x="1801" y="7397"/>
                </a:lnTo>
                <a:lnTo>
                  <a:pt x="1874" y="7446"/>
                </a:lnTo>
                <a:lnTo>
                  <a:pt x="1923" y="7470"/>
                </a:lnTo>
                <a:lnTo>
                  <a:pt x="1899" y="7519"/>
                </a:lnTo>
                <a:lnTo>
                  <a:pt x="1704" y="7519"/>
                </a:lnTo>
                <a:lnTo>
                  <a:pt x="1631" y="7543"/>
                </a:lnTo>
                <a:lnTo>
                  <a:pt x="1558" y="7592"/>
                </a:lnTo>
                <a:lnTo>
                  <a:pt x="1534" y="7665"/>
                </a:lnTo>
                <a:lnTo>
                  <a:pt x="1534" y="7714"/>
                </a:lnTo>
                <a:lnTo>
                  <a:pt x="1558" y="7738"/>
                </a:lnTo>
                <a:lnTo>
                  <a:pt x="1631" y="7811"/>
                </a:lnTo>
                <a:lnTo>
                  <a:pt x="1753" y="7860"/>
                </a:lnTo>
                <a:lnTo>
                  <a:pt x="1728" y="7957"/>
                </a:lnTo>
                <a:lnTo>
                  <a:pt x="1582" y="7957"/>
                </a:lnTo>
                <a:lnTo>
                  <a:pt x="1461" y="8006"/>
                </a:lnTo>
                <a:lnTo>
                  <a:pt x="1412" y="8054"/>
                </a:lnTo>
                <a:lnTo>
                  <a:pt x="1388" y="8127"/>
                </a:lnTo>
                <a:lnTo>
                  <a:pt x="1412" y="8200"/>
                </a:lnTo>
                <a:lnTo>
                  <a:pt x="1461" y="8249"/>
                </a:lnTo>
                <a:lnTo>
                  <a:pt x="1534" y="8273"/>
                </a:lnTo>
                <a:lnTo>
                  <a:pt x="1631" y="8298"/>
                </a:lnTo>
                <a:lnTo>
                  <a:pt x="1582" y="8468"/>
                </a:lnTo>
                <a:lnTo>
                  <a:pt x="1437" y="8468"/>
                </a:lnTo>
                <a:lnTo>
                  <a:pt x="1364" y="8517"/>
                </a:lnTo>
                <a:lnTo>
                  <a:pt x="1291" y="8541"/>
                </a:lnTo>
                <a:lnTo>
                  <a:pt x="1291" y="8590"/>
                </a:lnTo>
                <a:lnTo>
                  <a:pt x="1291" y="8638"/>
                </a:lnTo>
                <a:lnTo>
                  <a:pt x="1339" y="8687"/>
                </a:lnTo>
                <a:lnTo>
                  <a:pt x="1388" y="8736"/>
                </a:lnTo>
                <a:lnTo>
                  <a:pt x="1509" y="8760"/>
                </a:lnTo>
                <a:lnTo>
                  <a:pt x="1485" y="8833"/>
                </a:lnTo>
                <a:lnTo>
                  <a:pt x="1461" y="8930"/>
                </a:lnTo>
                <a:lnTo>
                  <a:pt x="1315" y="8955"/>
                </a:lnTo>
                <a:lnTo>
                  <a:pt x="1242" y="8979"/>
                </a:lnTo>
                <a:lnTo>
                  <a:pt x="1193" y="9028"/>
                </a:lnTo>
                <a:lnTo>
                  <a:pt x="1169" y="9076"/>
                </a:lnTo>
                <a:lnTo>
                  <a:pt x="1169" y="9149"/>
                </a:lnTo>
                <a:lnTo>
                  <a:pt x="1218" y="9198"/>
                </a:lnTo>
                <a:lnTo>
                  <a:pt x="1242" y="9222"/>
                </a:lnTo>
                <a:lnTo>
                  <a:pt x="1364" y="9271"/>
                </a:lnTo>
                <a:lnTo>
                  <a:pt x="1364" y="9295"/>
                </a:lnTo>
                <a:lnTo>
                  <a:pt x="1315" y="9320"/>
                </a:lnTo>
                <a:lnTo>
                  <a:pt x="1169" y="9344"/>
                </a:lnTo>
                <a:lnTo>
                  <a:pt x="1096" y="9393"/>
                </a:lnTo>
                <a:lnTo>
                  <a:pt x="1047" y="9441"/>
                </a:lnTo>
                <a:lnTo>
                  <a:pt x="1023" y="9539"/>
                </a:lnTo>
                <a:lnTo>
                  <a:pt x="1047" y="9563"/>
                </a:lnTo>
                <a:lnTo>
                  <a:pt x="1072" y="9612"/>
                </a:lnTo>
                <a:lnTo>
                  <a:pt x="1120" y="9636"/>
                </a:lnTo>
                <a:lnTo>
                  <a:pt x="1169" y="9660"/>
                </a:lnTo>
                <a:lnTo>
                  <a:pt x="1291" y="9660"/>
                </a:lnTo>
                <a:lnTo>
                  <a:pt x="1266" y="9733"/>
                </a:lnTo>
                <a:lnTo>
                  <a:pt x="1145" y="9733"/>
                </a:lnTo>
                <a:lnTo>
                  <a:pt x="1072" y="9758"/>
                </a:lnTo>
                <a:lnTo>
                  <a:pt x="1023" y="9806"/>
                </a:lnTo>
                <a:lnTo>
                  <a:pt x="999" y="9879"/>
                </a:lnTo>
                <a:lnTo>
                  <a:pt x="1023" y="9952"/>
                </a:lnTo>
                <a:lnTo>
                  <a:pt x="1120" y="10001"/>
                </a:lnTo>
                <a:lnTo>
                  <a:pt x="1218" y="10025"/>
                </a:lnTo>
                <a:lnTo>
                  <a:pt x="1169" y="10269"/>
                </a:lnTo>
                <a:lnTo>
                  <a:pt x="1096" y="10244"/>
                </a:lnTo>
                <a:lnTo>
                  <a:pt x="1023" y="10269"/>
                </a:lnTo>
                <a:lnTo>
                  <a:pt x="974" y="10293"/>
                </a:lnTo>
                <a:lnTo>
                  <a:pt x="926" y="10342"/>
                </a:lnTo>
                <a:lnTo>
                  <a:pt x="926" y="10390"/>
                </a:lnTo>
                <a:lnTo>
                  <a:pt x="926" y="10439"/>
                </a:lnTo>
                <a:lnTo>
                  <a:pt x="950" y="10488"/>
                </a:lnTo>
                <a:lnTo>
                  <a:pt x="999" y="10536"/>
                </a:lnTo>
                <a:lnTo>
                  <a:pt x="1096" y="10609"/>
                </a:lnTo>
                <a:lnTo>
                  <a:pt x="1072" y="10634"/>
                </a:lnTo>
                <a:lnTo>
                  <a:pt x="1047" y="10682"/>
                </a:lnTo>
                <a:lnTo>
                  <a:pt x="1047" y="10755"/>
                </a:lnTo>
                <a:lnTo>
                  <a:pt x="1047" y="10804"/>
                </a:lnTo>
                <a:lnTo>
                  <a:pt x="1145" y="11096"/>
                </a:lnTo>
                <a:lnTo>
                  <a:pt x="1169" y="11291"/>
                </a:lnTo>
                <a:lnTo>
                  <a:pt x="1193" y="11461"/>
                </a:lnTo>
                <a:lnTo>
                  <a:pt x="1193" y="11631"/>
                </a:lnTo>
                <a:lnTo>
                  <a:pt x="1120" y="11777"/>
                </a:lnTo>
                <a:lnTo>
                  <a:pt x="1096" y="11826"/>
                </a:lnTo>
                <a:lnTo>
                  <a:pt x="1023" y="11875"/>
                </a:lnTo>
                <a:lnTo>
                  <a:pt x="950" y="11923"/>
                </a:lnTo>
                <a:lnTo>
                  <a:pt x="780" y="11923"/>
                </a:lnTo>
                <a:lnTo>
                  <a:pt x="707" y="11875"/>
                </a:lnTo>
                <a:lnTo>
                  <a:pt x="658" y="11826"/>
                </a:lnTo>
                <a:lnTo>
                  <a:pt x="609" y="11753"/>
                </a:lnTo>
                <a:lnTo>
                  <a:pt x="512" y="11607"/>
                </a:lnTo>
                <a:lnTo>
                  <a:pt x="463" y="11437"/>
                </a:lnTo>
                <a:lnTo>
                  <a:pt x="463" y="11315"/>
                </a:lnTo>
                <a:lnTo>
                  <a:pt x="463" y="11193"/>
                </a:lnTo>
                <a:lnTo>
                  <a:pt x="512" y="10974"/>
                </a:lnTo>
                <a:lnTo>
                  <a:pt x="585" y="10974"/>
                </a:lnTo>
                <a:lnTo>
                  <a:pt x="634" y="10950"/>
                </a:lnTo>
                <a:lnTo>
                  <a:pt x="658" y="10901"/>
                </a:lnTo>
                <a:lnTo>
                  <a:pt x="658" y="10853"/>
                </a:lnTo>
                <a:lnTo>
                  <a:pt x="609" y="10658"/>
                </a:lnTo>
                <a:lnTo>
                  <a:pt x="585" y="10463"/>
                </a:lnTo>
                <a:lnTo>
                  <a:pt x="561" y="10074"/>
                </a:lnTo>
                <a:lnTo>
                  <a:pt x="585" y="9660"/>
                </a:lnTo>
                <a:lnTo>
                  <a:pt x="634" y="9271"/>
                </a:lnTo>
                <a:lnTo>
                  <a:pt x="731" y="8882"/>
                </a:lnTo>
                <a:lnTo>
                  <a:pt x="828" y="8492"/>
                </a:lnTo>
                <a:lnTo>
                  <a:pt x="1072" y="7714"/>
                </a:lnTo>
                <a:lnTo>
                  <a:pt x="1218" y="7227"/>
                </a:lnTo>
                <a:lnTo>
                  <a:pt x="1412" y="6740"/>
                </a:lnTo>
                <a:lnTo>
                  <a:pt x="1631" y="6302"/>
                </a:lnTo>
                <a:lnTo>
                  <a:pt x="1753" y="6108"/>
                </a:lnTo>
                <a:lnTo>
                  <a:pt x="1899" y="5913"/>
                </a:lnTo>
                <a:lnTo>
                  <a:pt x="2045" y="5743"/>
                </a:lnTo>
                <a:lnTo>
                  <a:pt x="2215" y="5572"/>
                </a:lnTo>
                <a:lnTo>
                  <a:pt x="2385" y="5402"/>
                </a:lnTo>
                <a:lnTo>
                  <a:pt x="2580" y="5280"/>
                </a:lnTo>
                <a:lnTo>
                  <a:pt x="2799" y="5159"/>
                </a:lnTo>
                <a:lnTo>
                  <a:pt x="3042" y="5061"/>
                </a:lnTo>
                <a:lnTo>
                  <a:pt x="3286" y="4964"/>
                </a:lnTo>
                <a:lnTo>
                  <a:pt x="3553" y="4891"/>
                </a:lnTo>
                <a:lnTo>
                  <a:pt x="3845" y="4842"/>
                </a:lnTo>
                <a:lnTo>
                  <a:pt x="4113" y="4818"/>
                </a:lnTo>
                <a:lnTo>
                  <a:pt x="4162" y="4842"/>
                </a:lnTo>
                <a:lnTo>
                  <a:pt x="4259" y="4818"/>
                </a:lnTo>
                <a:close/>
                <a:moveTo>
                  <a:pt x="4259" y="0"/>
                </a:moveTo>
                <a:lnTo>
                  <a:pt x="4016" y="25"/>
                </a:lnTo>
                <a:lnTo>
                  <a:pt x="3797" y="98"/>
                </a:lnTo>
                <a:lnTo>
                  <a:pt x="3675" y="98"/>
                </a:lnTo>
                <a:lnTo>
                  <a:pt x="3578" y="146"/>
                </a:lnTo>
                <a:lnTo>
                  <a:pt x="3334" y="244"/>
                </a:lnTo>
                <a:lnTo>
                  <a:pt x="3140" y="390"/>
                </a:lnTo>
                <a:lnTo>
                  <a:pt x="2945" y="536"/>
                </a:lnTo>
                <a:lnTo>
                  <a:pt x="2799" y="682"/>
                </a:lnTo>
                <a:lnTo>
                  <a:pt x="2677" y="852"/>
                </a:lnTo>
                <a:lnTo>
                  <a:pt x="2556" y="1047"/>
                </a:lnTo>
                <a:lnTo>
                  <a:pt x="2458" y="1241"/>
                </a:lnTo>
                <a:lnTo>
                  <a:pt x="2385" y="1436"/>
                </a:lnTo>
                <a:lnTo>
                  <a:pt x="2337" y="1655"/>
                </a:lnTo>
                <a:lnTo>
                  <a:pt x="2288" y="1850"/>
                </a:lnTo>
                <a:lnTo>
                  <a:pt x="2264" y="2069"/>
                </a:lnTo>
                <a:lnTo>
                  <a:pt x="2264" y="2263"/>
                </a:lnTo>
                <a:lnTo>
                  <a:pt x="2288" y="2434"/>
                </a:lnTo>
                <a:lnTo>
                  <a:pt x="2312" y="2628"/>
                </a:lnTo>
                <a:lnTo>
                  <a:pt x="2361" y="2823"/>
                </a:lnTo>
                <a:lnTo>
                  <a:pt x="2434" y="2993"/>
                </a:lnTo>
                <a:lnTo>
                  <a:pt x="2507" y="3164"/>
                </a:lnTo>
                <a:lnTo>
                  <a:pt x="2604" y="3310"/>
                </a:lnTo>
                <a:lnTo>
                  <a:pt x="2702" y="3480"/>
                </a:lnTo>
                <a:lnTo>
                  <a:pt x="2823" y="3626"/>
                </a:lnTo>
                <a:lnTo>
                  <a:pt x="2945" y="3748"/>
                </a:lnTo>
                <a:lnTo>
                  <a:pt x="3067" y="3869"/>
                </a:lnTo>
                <a:lnTo>
                  <a:pt x="3213" y="3991"/>
                </a:lnTo>
                <a:lnTo>
                  <a:pt x="3383" y="4088"/>
                </a:lnTo>
                <a:lnTo>
                  <a:pt x="3553" y="4161"/>
                </a:lnTo>
                <a:lnTo>
                  <a:pt x="3724" y="4210"/>
                </a:lnTo>
                <a:lnTo>
                  <a:pt x="3894" y="4258"/>
                </a:lnTo>
                <a:lnTo>
                  <a:pt x="3894" y="4404"/>
                </a:lnTo>
                <a:lnTo>
                  <a:pt x="3553" y="4429"/>
                </a:lnTo>
                <a:lnTo>
                  <a:pt x="3261" y="4502"/>
                </a:lnTo>
                <a:lnTo>
                  <a:pt x="2969" y="4575"/>
                </a:lnTo>
                <a:lnTo>
                  <a:pt x="2702" y="4696"/>
                </a:lnTo>
                <a:lnTo>
                  <a:pt x="2458" y="4818"/>
                </a:lnTo>
                <a:lnTo>
                  <a:pt x="2239" y="4964"/>
                </a:lnTo>
                <a:lnTo>
                  <a:pt x="2020" y="5110"/>
                </a:lnTo>
                <a:lnTo>
                  <a:pt x="1826" y="5305"/>
                </a:lnTo>
                <a:lnTo>
                  <a:pt x="1655" y="5499"/>
                </a:lnTo>
                <a:lnTo>
                  <a:pt x="1485" y="5694"/>
                </a:lnTo>
                <a:lnTo>
                  <a:pt x="1339" y="5937"/>
                </a:lnTo>
                <a:lnTo>
                  <a:pt x="1193" y="6156"/>
                </a:lnTo>
                <a:lnTo>
                  <a:pt x="1072" y="6400"/>
                </a:lnTo>
                <a:lnTo>
                  <a:pt x="853" y="6935"/>
                </a:lnTo>
                <a:lnTo>
                  <a:pt x="658" y="7470"/>
                </a:lnTo>
                <a:lnTo>
                  <a:pt x="366" y="8492"/>
                </a:lnTo>
                <a:lnTo>
                  <a:pt x="244" y="9003"/>
                </a:lnTo>
                <a:lnTo>
                  <a:pt x="147" y="9514"/>
                </a:lnTo>
                <a:lnTo>
                  <a:pt x="123" y="9782"/>
                </a:lnTo>
                <a:lnTo>
                  <a:pt x="123" y="10098"/>
                </a:lnTo>
                <a:lnTo>
                  <a:pt x="147" y="10415"/>
                </a:lnTo>
                <a:lnTo>
                  <a:pt x="171" y="10561"/>
                </a:lnTo>
                <a:lnTo>
                  <a:pt x="220" y="10682"/>
                </a:lnTo>
                <a:lnTo>
                  <a:pt x="147" y="10755"/>
                </a:lnTo>
                <a:lnTo>
                  <a:pt x="74" y="10853"/>
                </a:lnTo>
                <a:lnTo>
                  <a:pt x="25" y="10974"/>
                </a:lnTo>
                <a:lnTo>
                  <a:pt x="1" y="11096"/>
                </a:lnTo>
                <a:lnTo>
                  <a:pt x="1" y="11339"/>
                </a:lnTo>
                <a:lnTo>
                  <a:pt x="25" y="11558"/>
                </a:lnTo>
                <a:lnTo>
                  <a:pt x="74" y="11704"/>
                </a:lnTo>
                <a:lnTo>
                  <a:pt x="123" y="11826"/>
                </a:lnTo>
                <a:lnTo>
                  <a:pt x="196" y="11972"/>
                </a:lnTo>
                <a:lnTo>
                  <a:pt x="269" y="12093"/>
                </a:lnTo>
                <a:lnTo>
                  <a:pt x="366" y="12191"/>
                </a:lnTo>
                <a:lnTo>
                  <a:pt x="488" y="12264"/>
                </a:lnTo>
                <a:lnTo>
                  <a:pt x="609" y="12337"/>
                </a:lnTo>
                <a:lnTo>
                  <a:pt x="755" y="12361"/>
                </a:lnTo>
                <a:lnTo>
                  <a:pt x="926" y="12385"/>
                </a:lnTo>
                <a:lnTo>
                  <a:pt x="1072" y="12361"/>
                </a:lnTo>
                <a:lnTo>
                  <a:pt x="1193" y="12312"/>
                </a:lnTo>
                <a:lnTo>
                  <a:pt x="1291" y="12264"/>
                </a:lnTo>
                <a:lnTo>
                  <a:pt x="1388" y="12166"/>
                </a:lnTo>
                <a:lnTo>
                  <a:pt x="1461" y="12069"/>
                </a:lnTo>
                <a:lnTo>
                  <a:pt x="1509" y="11947"/>
                </a:lnTo>
                <a:lnTo>
                  <a:pt x="1534" y="11802"/>
                </a:lnTo>
                <a:lnTo>
                  <a:pt x="1582" y="11510"/>
                </a:lnTo>
                <a:lnTo>
                  <a:pt x="1582" y="11218"/>
                </a:lnTo>
                <a:lnTo>
                  <a:pt x="1534" y="10950"/>
                </a:lnTo>
                <a:lnTo>
                  <a:pt x="1461" y="10707"/>
                </a:lnTo>
                <a:lnTo>
                  <a:pt x="1437" y="10658"/>
                </a:lnTo>
                <a:lnTo>
                  <a:pt x="1485" y="10536"/>
                </a:lnTo>
                <a:lnTo>
                  <a:pt x="1509" y="10488"/>
                </a:lnTo>
                <a:lnTo>
                  <a:pt x="1534" y="10269"/>
                </a:lnTo>
                <a:lnTo>
                  <a:pt x="1582" y="10025"/>
                </a:lnTo>
                <a:lnTo>
                  <a:pt x="1704" y="9539"/>
                </a:lnTo>
                <a:lnTo>
                  <a:pt x="1850" y="9028"/>
                </a:lnTo>
                <a:lnTo>
                  <a:pt x="2142" y="8103"/>
                </a:lnTo>
                <a:lnTo>
                  <a:pt x="2118" y="9344"/>
                </a:lnTo>
                <a:lnTo>
                  <a:pt x="2045" y="10585"/>
                </a:lnTo>
                <a:lnTo>
                  <a:pt x="1947" y="11826"/>
                </a:lnTo>
                <a:lnTo>
                  <a:pt x="1826" y="13067"/>
                </a:lnTo>
                <a:lnTo>
                  <a:pt x="1680" y="14648"/>
                </a:lnTo>
                <a:lnTo>
                  <a:pt x="1558" y="16254"/>
                </a:lnTo>
                <a:lnTo>
                  <a:pt x="1412" y="17860"/>
                </a:lnTo>
                <a:lnTo>
                  <a:pt x="1339" y="18663"/>
                </a:lnTo>
                <a:lnTo>
                  <a:pt x="1218" y="19442"/>
                </a:lnTo>
                <a:lnTo>
                  <a:pt x="1242" y="19564"/>
                </a:lnTo>
                <a:lnTo>
                  <a:pt x="1120" y="19612"/>
                </a:lnTo>
                <a:lnTo>
                  <a:pt x="1023" y="19661"/>
                </a:lnTo>
                <a:lnTo>
                  <a:pt x="950" y="19734"/>
                </a:lnTo>
                <a:lnTo>
                  <a:pt x="853" y="19831"/>
                </a:lnTo>
                <a:lnTo>
                  <a:pt x="731" y="20026"/>
                </a:lnTo>
                <a:lnTo>
                  <a:pt x="634" y="20245"/>
                </a:lnTo>
                <a:lnTo>
                  <a:pt x="634" y="20342"/>
                </a:lnTo>
                <a:lnTo>
                  <a:pt x="609" y="20464"/>
                </a:lnTo>
                <a:lnTo>
                  <a:pt x="634" y="20561"/>
                </a:lnTo>
                <a:lnTo>
                  <a:pt x="658" y="20683"/>
                </a:lnTo>
                <a:lnTo>
                  <a:pt x="731" y="20780"/>
                </a:lnTo>
                <a:lnTo>
                  <a:pt x="804" y="20853"/>
                </a:lnTo>
                <a:lnTo>
                  <a:pt x="901" y="20926"/>
                </a:lnTo>
                <a:lnTo>
                  <a:pt x="1023" y="20999"/>
                </a:lnTo>
                <a:lnTo>
                  <a:pt x="1145" y="21023"/>
                </a:lnTo>
                <a:lnTo>
                  <a:pt x="1266" y="21048"/>
                </a:lnTo>
                <a:lnTo>
                  <a:pt x="1558" y="21072"/>
                </a:lnTo>
                <a:lnTo>
                  <a:pt x="1874" y="21048"/>
                </a:lnTo>
                <a:lnTo>
                  <a:pt x="2191" y="20975"/>
                </a:lnTo>
                <a:lnTo>
                  <a:pt x="2483" y="20877"/>
                </a:lnTo>
                <a:lnTo>
                  <a:pt x="2775" y="20731"/>
                </a:lnTo>
                <a:lnTo>
                  <a:pt x="3042" y="20610"/>
                </a:lnTo>
                <a:lnTo>
                  <a:pt x="3261" y="20439"/>
                </a:lnTo>
                <a:lnTo>
                  <a:pt x="3334" y="20366"/>
                </a:lnTo>
                <a:lnTo>
                  <a:pt x="3359" y="20293"/>
                </a:lnTo>
                <a:lnTo>
                  <a:pt x="3383" y="20269"/>
                </a:lnTo>
                <a:lnTo>
                  <a:pt x="3456" y="20172"/>
                </a:lnTo>
                <a:lnTo>
                  <a:pt x="3480" y="20050"/>
                </a:lnTo>
                <a:lnTo>
                  <a:pt x="3529" y="19807"/>
                </a:lnTo>
                <a:lnTo>
                  <a:pt x="3699" y="18542"/>
                </a:lnTo>
                <a:lnTo>
                  <a:pt x="3870" y="16984"/>
                </a:lnTo>
                <a:lnTo>
                  <a:pt x="4040" y="15427"/>
                </a:lnTo>
                <a:lnTo>
                  <a:pt x="4064" y="15184"/>
                </a:lnTo>
                <a:lnTo>
                  <a:pt x="4089" y="15111"/>
                </a:lnTo>
                <a:lnTo>
                  <a:pt x="4089" y="15062"/>
                </a:lnTo>
                <a:lnTo>
                  <a:pt x="4186" y="14089"/>
                </a:lnTo>
                <a:lnTo>
                  <a:pt x="4186" y="14040"/>
                </a:lnTo>
                <a:lnTo>
                  <a:pt x="4186" y="13991"/>
                </a:lnTo>
                <a:lnTo>
                  <a:pt x="4186" y="13967"/>
                </a:lnTo>
                <a:lnTo>
                  <a:pt x="4210" y="13870"/>
                </a:lnTo>
                <a:lnTo>
                  <a:pt x="4308" y="14186"/>
                </a:lnTo>
                <a:lnTo>
                  <a:pt x="4454" y="14892"/>
                </a:lnTo>
                <a:lnTo>
                  <a:pt x="4575" y="15597"/>
                </a:lnTo>
                <a:lnTo>
                  <a:pt x="4673" y="16327"/>
                </a:lnTo>
                <a:lnTo>
                  <a:pt x="4721" y="17057"/>
                </a:lnTo>
                <a:lnTo>
                  <a:pt x="4843" y="18493"/>
                </a:lnTo>
                <a:lnTo>
                  <a:pt x="4916" y="19223"/>
                </a:lnTo>
                <a:lnTo>
                  <a:pt x="5013" y="19953"/>
                </a:lnTo>
                <a:lnTo>
                  <a:pt x="5038" y="20147"/>
                </a:lnTo>
                <a:lnTo>
                  <a:pt x="5111" y="20342"/>
                </a:lnTo>
                <a:lnTo>
                  <a:pt x="5208" y="20537"/>
                </a:lnTo>
                <a:lnTo>
                  <a:pt x="5354" y="20683"/>
                </a:lnTo>
                <a:lnTo>
                  <a:pt x="5500" y="20780"/>
                </a:lnTo>
                <a:lnTo>
                  <a:pt x="5670" y="20853"/>
                </a:lnTo>
                <a:lnTo>
                  <a:pt x="5865" y="20877"/>
                </a:lnTo>
                <a:lnTo>
                  <a:pt x="6084" y="20853"/>
                </a:lnTo>
                <a:lnTo>
                  <a:pt x="6303" y="20877"/>
                </a:lnTo>
                <a:lnTo>
                  <a:pt x="6522" y="20902"/>
                </a:lnTo>
                <a:lnTo>
                  <a:pt x="6741" y="20877"/>
                </a:lnTo>
                <a:lnTo>
                  <a:pt x="6936" y="20853"/>
                </a:lnTo>
                <a:lnTo>
                  <a:pt x="7155" y="20780"/>
                </a:lnTo>
                <a:lnTo>
                  <a:pt x="7325" y="20683"/>
                </a:lnTo>
                <a:lnTo>
                  <a:pt x="7495" y="20561"/>
                </a:lnTo>
                <a:lnTo>
                  <a:pt x="7666" y="20391"/>
                </a:lnTo>
                <a:lnTo>
                  <a:pt x="7714" y="20293"/>
                </a:lnTo>
                <a:lnTo>
                  <a:pt x="7739" y="20220"/>
                </a:lnTo>
                <a:lnTo>
                  <a:pt x="7739" y="20123"/>
                </a:lnTo>
                <a:lnTo>
                  <a:pt x="7739" y="20026"/>
                </a:lnTo>
                <a:lnTo>
                  <a:pt x="7739" y="19929"/>
                </a:lnTo>
                <a:lnTo>
                  <a:pt x="7690" y="19831"/>
                </a:lnTo>
                <a:lnTo>
                  <a:pt x="7666" y="19758"/>
                </a:lnTo>
                <a:lnTo>
                  <a:pt x="7593" y="19685"/>
                </a:lnTo>
                <a:lnTo>
                  <a:pt x="7495" y="19612"/>
                </a:lnTo>
                <a:lnTo>
                  <a:pt x="7374" y="19539"/>
                </a:lnTo>
                <a:lnTo>
                  <a:pt x="7130" y="19442"/>
                </a:lnTo>
                <a:lnTo>
                  <a:pt x="7130" y="19418"/>
                </a:lnTo>
                <a:lnTo>
                  <a:pt x="7057" y="19126"/>
                </a:lnTo>
                <a:lnTo>
                  <a:pt x="7009" y="18809"/>
                </a:lnTo>
                <a:lnTo>
                  <a:pt x="6984" y="18152"/>
                </a:lnTo>
                <a:lnTo>
                  <a:pt x="6936" y="16546"/>
                </a:lnTo>
                <a:lnTo>
                  <a:pt x="6863" y="15476"/>
                </a:lnTo>
                <a:lnTo>
                  <a:pt x="6765" y="14405"/>
                </a:lnTo>
                <a:lnTo>
                  <a:pt x="6668" y="13334"/>
                </a:lnTo>
                <a:lnTo>
                  <a:pt x="6595" y="12288"/>
                </a:lnTo>
                <a:lnTo>
                  <a:pt x="6571" y="10804"/>
                </a:lnTo>
                <a:lnTo>
                  <a:pt x="6546" y="9344"/>
                </a:lnTo>
                <a:lnTo>
                  <a:pt x="6546" y="8395"/>
                </a:lnTo>
                <a:lnTo>
                  <a:pt x="6644" y="8663"/>
                </a:lnTo>
                <a:lnTo>
                  <a:pt x="6765" y="8930"/>
                </a:lnTo>
                <a:lnTo>
                  <a:pt x="6814" y="9174"/>
                </a:lnTo>
                <a:lnTo>
                  <a:pt x="6887" y="9417"/>
                </a:lnTo>
                <a:lnTo>
                  <a:pt x="6936" y="9904"/>
                </a:lnTo>
                <a:lnTo>
                  <a:pt x="6984" y="10415"/>
                </a:lnTo>
                <a:lnTo>
                  <a:pt x="7057" y="10901"/>
                </a:lnTo>
                <a:lnTo>
                  <a:pt x="6960" y="11120"/>
                </a:lnTo>
                <a:lnTo>
                  <a:pt x="6911" y="11339"/>
                </a:lnTo>
                <a:lnTo>
                  <a:pt x="6887" y="11583"/>
                </a:lnTo>
                <a:lnTo>
                  <a:pt x="6936" y="11802"/>
                </a:lnTo>
                <a:lnTo>
                  <a:pt x="6960" y="11923"/>
                </a:lnTo>
                <a:lnTo>
                  <a:pt x="7009" y="12020"/>
                </a:lnTo>
                <a:lnTo>
                  <a:pt x="7057" y="12093"/>
                </a:lnTo>
                <a:lnTo>
                  <a:pt x="7130" y="12166"/>
                </a:lnTo>
                <a:lnTo>
                  <a:pt x="7228" y="12239"/>
                </a:lnTo>
                <a:lnTo>
                  <a:pt x="7325" y="12288"/>
                </a:lnTo>
                <a:lnTo>
                  <a:pt x="7447" y="12312"/>
                </a:lnTo>
                <a:lnTo>
                  <a:pt x="7714" y="12312"/>
                </a:lnTo>
                <a:lnTo>
                  <a:pt x="7860" y="12264"/>
                </a:lnTo>
                <a:lnTo>
                  <a:pt x="7982" y="12215"/>
                </a:lnTo>
                <a:lnTo>
                  <a:pt x="8104" y="12142"/>
                </a:lnTo>
                <a:lnTo>
                  <a:pt x="8201" y="12045"/>
                </a:lnTo>
                <a:lnTo>
                  <a:pt x="8298" y="11947"/>
                </a:lnTo>
                <a:lnTo>
                  <a:pt x="8371" y="11826"/>
                </a:lnTo>
                <a:lnTo>
                  <a:pt x="8444" y="11704"/>
                </a:lnTo>
                <a:lnTo>
                  <a:pt x="8517" y="11510"/>
                </a:lnTo>
                <a:lnTo>
                  <a:pt x="8542" y="11291"/>
                </a:lnTo>
                <a:lnTo>
                  <a:pt x="8517" y="11193"/>
                </a:lnTo>
                <a:lnTo>
                  <a:pt x="8493" y="11096"/>
                </a:lnTo>
                <a:lnTo>
                  <a:pt x="8469" y="10999"/>
                </a:lnTo>
                <a:lnTo>
                  <a:pt x="8396" y="10926"/>
                </a:lnTo>
                <a:lnTo>
                  <a:pt x="8469" y="10269"/>
                </a:lnTo>
                <a:lnTo>
                  <a:pt x="8493" y="9587"/>
                </a:lnTo>
                <a:lnTo>
                  <a:pt x="8469" y="8906"/>
                </a:lnTo>
                <a:lnTo>
                  <a:pt x="8396" y="8249"/>
                </a:lnTo>
                <a:lnTo>
                  <a:pt x="8323" y="7908"/>
                </a:lnTo>
                <a:lnTo>
                  <a:pt x="8250" y="7568"/>
                </a:lnTo>
                <a:lnTo>
                  <a:pt x="8177" y="7251"/>
                </a:lnTo>
                <a:lnTo>
                  <a:pt x="8079" y="6935"/>
                </a:lnTo>
                <a:lnTo>
                  <a:pt x="7958" y="6619"/>
                </a:lnTo>
                <a:lnTo>
                  <a:pt x="7812" y="6327"/>
                </a:lnTo>
                <a:lnTo>
                  <a:pt x="7666" y="6035"/>
                </a:lnTo>
                <a:lnTo>
                  <a:pt x="7495" y="5743"/>
                </a:lnTo>
                <a:lnTo>
                  <a:pt x="7349" y="5548"/>
                </a:lnTo>
                <a:lnTo>
                  <a:pt x="7203" y="5378"/>
                </a:lnTo>
                <a:lnTo>
                  <a:pt x="7057" y="5232"/>
                </a:lnTo>
                <a:lnTo>
                  <a:pt x="6887" y="5086"/>
                </a:lnTo>
                <a:lnTo>
                  <a:pt x="6717" y="4940"/>
                </a:lnTo>
                <a:lnTo>
                  <a:pt x="6522" y="4842"/>
                </a:lnTo>
                <a:lnTo>
                  <a:pt x="6327" y="4745"/>
                </a:lnTo>
                <a:lnTo>
                  <a:pt x="6133" y="4648"/>
                </a:lnTo>
                <a:lnTo>
                  <a:pt x="5719" y="4502"/>
                </a:lnTo>
                <a:lnTo>
                  <a:pt x="5305" y="4429"/>
                </a:lnTo>
                <a:lnTo>
                  <a:pt x="4867" y="4380"/>
                </a:lnTo>
                <a:lnTo>
                  <a:pt x="4405" y="4356"/>
                </a:lnTo>
                <a:lnTo>
                  <a:pt x="4405" y="4307"/>
                </a:lnTo>
                <a:lnTo>
                  <a:pt x="4405" y="4283"/>
                </a:lnTo>
                <a:lnTo>
                  <a:pt x="4600" y="4258"/>
                </a:lnTo>
                <a:lnTo>
                  <a:pt x="4794" y="4185"/>
                </a:lnTo>
                <a:lnTo>
                  <a:pt x="4965" y="4112"/>
                </a:lnTo>
                <a:lnTo>
                  <a:pt x="5159" y="4015"/>
                </a:lnTo>
                <a:lnTo>
                  <a:pt x="5305" y="3893"/>
                </a:lnTo>
                <a:lnTo>
                  <a:pt x="5451" y="3772"/>
                </a:lnTo>
                <a:lnTo>
                  <a:pt x="5597" y="3626"/>
                </a:lnTo>
                <a:lnTo>
                  <a:pt x="5719" y="3456"/>
                </a:lnTo>
                <a:lnTo>
                  <a:pt x="5841" y="3310"/>
                </a:lnTo>
                <a:lnTo>
                  <a:pt x="5938" y="3115"/>
                </a:lnTo>
                <a:lnTo>
                  <a:pt x="6035" y="2945"/>
                </a:lnTo>
                <a:lnTo>
                  <a:pt x="6108" y="2750"/>
                </a:lnTo>
                <a:lnTo>
                  <a:pt x="6181" y="2555"/>
                </a:lnTo>
                <a:lnTo>
                  <a:pt x="6230" y="2361"/>
                </a:lnTo>
                <a:lnTo>
                  <a:pt x="6254" y="2166"/>
                </a:lnTo>
                <a:lnTo>
                  <a:pt x="6279" y="1971"/>
                </a:lnTo>
                <a:lnTo>
                  <a:pt x="6254" y="1752"/>
                </a:lnTo>
                <a:lnTo>
                  <a:pt x="6230" y="1533"/>
                </a:lnTo>
                <a:lnTo>
                  <a:pt x="6157" y="1314"/>
                </a:lnTo>
                <a:lnTo>
                  <a:pt x="6060" y="1095"/>
                </a:lnTo>
                <a:lnTo>
                  <a:pt x="5962" y="925"/>
                </a:lnTo>
                <a:lnTo>
                  <a:pt x="5816" y="730"/>
                </a:lnTo>
                <a:lnTo>
                  <a:pt x="5670" y="584"/>
                </a:lnTo>
                <a:lnTo>
                  <a:pt x="5500" y="438"/>
                </a:lnTo>
                <a:lnTo>
                  <a:pt x="5305" y="292"/>
                </a:lnTo>
                <a:lnTo>
                  <a:pt x="5111" y="195"/>
                </a:lnTo>
                <a:lnTo>
                  <a:pt x="4892" y="98"/>
                </a:lnTo>
                <a:lnTo>
                  <a:pt x="4697" y="49"/>
                </a:lnTo>
                <a:lnTo>
                  <a:pt x="4478" y="25"/>
                </a:lnTo>
                <a:lnTo>
                  <a:pt x="4259" y="0"/>
                </a:lnTo>
                <a:close/>
              </a:path>
            </a:pathLst>
          </a:custGeom>
          <a:solidFill>
            <a:schemeClr val="dk1"/>
          </a:solidFill>
          <a:ln>
            <a:noFill/>
          </a:ln>
        </p:spPr>
        <p:txBody>
          <a:bodyPr spcFirstLastPara="1" wrap="square" lIns="269944" tIns="269944" rIns="269944" bIns="269944" anchor="ctr" anchorCtr="0">
            <a:noAutofit/>
          </a:bodyPr>
          <a:lstStyle/>
          <a:p>
            <a:endParaRPr sz="21873">
              <a:solidFill>
                <a:srgbClr val="557B83"/>
              </a:solidFill>
            </a:endParaRPr>
          </a:p>
        </p:txBody>
      </p:sp>
      <p:sp>
        <p:nvSpPr>
          <p:cNvPr id="14" name="ZoneTexte 13">
            <a:extLst>
              <a:ext uri="{FF2B5EF4-FFF2-40B4-BE49-F238E27FC236}">
                <a16:creationId xmlns:a16="http://schemas.microsoft.com/office/drawing/2014/main" id="{2929F78E-B1C9-CD91-04A8-CCC3956D43BA}"/>
              </a:ext>
            </a:extLst>
          </p:cNvPr>
          <p:cNvSpPr txBox="1"/>
          <p:nvPr/>
        </p:nvSpPr>
        <p:spPr>
          <a:xfrm>
            <a:off x="17167141" y="17301553"/>
            <a:ext cx="13316259" cy="3170099"/>
          </a:xfrm>
          <a:prstGeom prst="rect">
            <a:avLst/>
          </a:prstGeom>
          <a:noFill/>
        </p:spPr>
        <p:txBody>
          <a:bodyPr wrap="square" rtlCol="0">
            <a:spAutoFit/>
          </a:bodyPr>
          <a:lstStyle/>
          <a:p>
            <a:pPr algn="just"/>
            <a:r>
              <a:rPr lang="fr-CA" sz="4000" dirty="0">
                <a:solidFill>
                  <a:srgbClr val="557B83"/>
                </a:solidFill>
                <a:latin typeface="Playfair Display" pitchFamily="2" charset="77"/>
              </a:rPr>
              <a:t>Les parents ont rempli trois questionnaires, dont un questionnaire sociodémographique familial, le Questionnaire de soutien social perçu (QSSP) ainsi que l’Échelle de qualité de vie pour des parents d’un enfant ayant un TSA (EQVPTSA) (Cappe, 2009). </a:t>
            </a:r>
            <a:endParaRPr lang="fr-FR" sz="4000" dirty="0">
              <a:solidFill>
                <a:srgbClr val="557B83"/>
              </a:solidFill>
              <a:latin typeface="Playfair Display" pitchFamily="2" charset="77"/>
            </a:endParaRPr>
          </a:p>
        </p:txBody>
      </p:sp>
      <p:sp>
        <p:nvSpPr>
          <p:cNvPr id="15" name="Google Shape;652;p51">
            <a:extLst>
              <a:ext uri="{FF2B5EF4-FFF2-40B4-BE49-F238E27FC236}">
                <a16:creationId xmlns:a16="http://schemas.microsoft.com/office/drawing/2014/main" id="{2F923905-E55B-F428-A58C-862D97F016C7}"/>
              </a:ext>
            </a:extLst>
          </p:cNvPr>
          <p:cNvSpPr/>
          <p:nvPr/>
        </p:nvSpPr>
        <p:spPr>
          <a:xfrm>
            <a:off x="15745218" y="18094831"/>
            <a:ext cx="1111717" cy="1122751"/>
          </a:xfrm>
          <a:custGeom>
            <a:avLst/>
            <a:gdLst/>
            <a:ahLst/>
            <a:cxnLst/>
            <a:rect l="l" t="t" r="r" b="b"/>
            <a:pathLst>
              <a:path w="17228" h="17399" extrusionOk="0">
                <a:moveTo>
                  <a:pt x="14162" y="439"/>
                </a:moveTo>
                <a:lnTo>
                  <a:pt x="14478" y="512"/>
                </a:lnTo>
                <a:lnTo>
                  <a:pt x="14794" y="609"/>
                </a:lnTo>
                <a:lnTo>
                  <a:pt x="15111" y="755"/>
                </a:lnTo>
                <a:lnTo>
                  <a:pt x="15403" y="925"/>
                </a:lnTo>
                <a:lnTo>
                  <a:pt x="15670" y="1120"/>
                </a:lnTo>
                <a:lnTo>
                  <a:pt x="15914" y="1315"/>
                </a:lnTo>
                <a:lnTo>
                  <a:pt x="16108" y="1534"/>
                </a:lnTo>
                <a:lnTo>
                  <a:pt x="15987" y="1558"/>
                </a:lnTo>
                <a:lnTo>
                  <a:pt x="15889" y="1607"/>
                </a:lnTo>
                <a:lnTo>
                  <a:pt x="15816" y="1655"/>
                </a:lnTo>
                <a:lnTo>
                  <a:pt x="15792" y="1680"/>
                </a:lnTo>
                <a:lnTo>
                  <a:pt x="15768" y="1728"/>
                </a:lnTo>
                <a:lnTo>
                  <a:pt x="15768" y="1777"/>
                </a:lnTo>
                <a:lnTo>
                  <a:pt x="15792" y="1826"/>
                </a:lnTo>
                <a:lnTo>
                  <a:pt x="15865" y="1850"/>
                </a:lnTo>
                <a:lnTo>
                  <a:pt x="15938" y="1874"/>
                </a:lnTo>
                <a:lnTo>
                  <a:pt x="16230" y="1874"/>
                </a:lnTo>
                <a:lnTo>
                  <a:pt x="16352" y="1850"/>
                </a:lnTo>
                <a:lnTo>
                  <a:pt x="16546" y="2166"/>
                </a:lnTo>
                <a:lnTo>
                  <a:pt x="16254" y="2142"/>
                </a:lnTo>
                <a:lnTo>
                  <a:pt x="16011" y="2142"/>
                </a:lnTo>
                <a:lnTo>
                  <a:pt x="15987" y="2166"/>
                </a:lnTo>
                <a:lnTo>
                  <a:pt x="15987" y="2191"/>
                </a:lnTo>
                <a:lnTo>
                  <a:pt x="16133" y="2312"/>
                </a:lnTo>
                <a:lnTo>
                  <a:pt x="16303" y="2410"/>
                </a:lnTo>
                <a:lnTo>
                  <a:pt x="16473" y="2458"/>
                </a:lnTo>
                <a:lnTo>
                  <a:pt x="16668" y="2507"/>
                </a:lnTo>
                <a:lnTo>
                  <a:pt x="16717" y="2750"/>
                </a:lnTo>
                <a:lnTo>
                  <a:pt x="16741" y="2994"/>
                </a:lnTo>
                <a:lnTo>
                  <a:pt x="16522" y="2872"/>
                </a:lnTo>
                <a:lnTo>
                  <a:pt x="16352" y="2799"/>
                </a:lnTo>
                <a:lnTo>
                  <a:pt x="16181" y="2702"/>
                </a:lnTo>
                <a:lnTo>
                  <a:pt x="16011" y="2653"/>
                </a:lnTo>
                <a:lnTo>
                  <a:pt x="15792" y="2653"/>
                </a:lnTo>
                <a:lnTo>
                  <a:pt x="15768" y="2677"/>
                </a:lnTo>
                <a:lnTo>
                  <a:pt x="15768" y="2702"/>
                </a:lnTo>
                <a:lnTo>
                  <a:pt x="15768" y="2726"/>
                </a:lnTo>
                <a:lnTo>
                  <a:pt x="15889" y="2872"/>
                </a:lnTo>
                <a:lnTo>
                  <a:pt x="16035" y="2994"/>
                </a:lnTo>
                <a:lnTo>
                  <a:pt x="16327" y="3213"/>
                </a:lnTo>
                <a:lnTo>
                  <a:pt x="16522" y="3334"/>
                </a:lnTo>
                <a:lnTo>
                  <a:pt x="16619" y="3407"/>
                </a:lnTo>
                <a:lnTo>
                  <a:pt x="16717" y="3456"/>
                </a:lnTo>
                <a:lnTo>
                  <a:pt x="16692" y="3651"/>
                </a:lnTo>
                <a:lnTo>
                  <a:pt x="16619" y="3845"/>
                </a:lnTo>
                <a:lnTo>
                  <a:pt x="16400" y="3602"/>
                </a:lnTo>
                <a:lnTo>
                  <a:pt x="16133" y="3407"/>
                </a:lnTo>
                <a:lnTo>
                  <a:pt x="15987" y="3310"/>
                </a:lnTo>
                <a:lnTo>
                  <a:pt x="15841" y="3237"/>
                </a:lnTo>
                <a:lnTo>
                  <a:pt x="15695" y="3188"/>
                </a:lnTo>
                <a:lnTo>
                  <a:pt x="15524" y="3164"/>
                </a:lnTo>
                <a:lnTo>
                  <a:pt x="15476" y="3188"/>
                </a:lnTo>
                <a:lnTo>
                  <a:pt x="15476" y="3213"/>
                </a:lnTo>
                <a:lnTo>
                  <a:pt x="15476" y="3237"/>
                </a:lnTo>
                <a:lnTo>
                  <a:pt x="15500" y="3261"/>
                </a:lnTo>
                <a:lnTo>
                  <a:pt x="15597" y="3359"/>
                </a:lnTo>
                <a:lnTo>
                  <a:pt x="15695" y="3432"/>
                </a:lnTo>
                <a:lnTo>
                  <a:pt x="15987" y="3699"/>
                </a:lnTo>
                <a:lnTo>
                  <a:pt x="16230" y="3918"/>
                </a:lnTo>
                <a:lnTo>
                  <a:pt x="16449" y="4162"/>
                </a:lnTo>
                <a:lnTo>
                  <a:pt x="16473" y="4186"/>
                </a:lnTo>
                <a:lnTo>
                  <a:pt x="16254" y="4526"/>
                </a:lnTo>
                <a:lnTo>
                  <a:pt x="16206" y="4453"/>
                </a:lnTo>
                <a:lnTo>
                  <a:pt x="16133" y="4380"/>
                </a:lnTo>
                <a:lnTo>
                  <a:pt x="15962" y="4259"/>
                </a:lnTo>
                <a:lnTo>
                  <a:pt x="15646" y="4040"/>
                </a:lnTo>
                <a:lnTo>
                  <a:pt x="15403" y="3821"/>
                </a:lnTo>
                <a:lnTo>
                  <a:pt x="15159" y="3626"/>
                </a:lnTo>
                <a:lnTo>
                  <a:pt x="15111" y="3626"/>
                </a:lnTo>
                <a:lnTo>
                  <a:pt x="15062" y="3651"/>
                </a:lnTo>
                <a:lnTo>
                  <a:pt x="15013" y="3724"/>
                </a:lnTo>
                <a:lnTo>
                  <a:pt x="15013" y="3821"/>
                </a:lnTo>
                <a:lnTo>
                  <a:pt x="15013" y="3894"/>
                </a:lnTo>
                <a:lnTo>
                  <a:pt x="15038" y="3991"/>
                </a:lnTo>
                <a:lnTo>
                  <a:pt x="15135" y="4137"/>
                </a:lnTo>
                <a:lnTo>
                  <a:pt x="15257" y="4283"/>
                </a:lnTo>
                <a:lnTo>
                  <a:pt x="15427" y="4453"/>
                </a:lnTo>
                <a:lnTo>
                  <a:pt x="15622" y="4599"/>
                </a:lnTo>
                <a:lnTo>
                  <a:pt x="15816" y="4745"/>
                </a:lnTo>
                <a:lnTo>
                  <a:pt x="15914" y="4818"/>
                </a:lnTo>
                <a:lnTo>
                  <a:pt x="16011" y="4843"/>
                </a:lnTo>
                <a:lnTo>
                  <a:pt x="15792" y="5135"/>
                </a:lnTo>
                <a:lnTo>
                  <a:pt x="14867" y="4162"/>
                </a:lnTo>
                <a:lnTo>
                  <a:pt x="13967" y="3213"/>
                </a:lnTo>
                <a:lnTo>
                  <a:pt x="13505" y="2750"/>
                </a:lnTo>
                <a:lnTo>
                  <a:pt x="13018" y="2288"/>
                </a:lnTo>
                <a:lnTo>
                  <a:pt x="12531" y="1850"/>
                </a:lnTo>
                <a:lnTo>
                  <a:pt x="12021" y="1461"/>
                </a:lnTo>
                <a:lnTo>
                  <a:pt x="12021" y="1388"/>
                </a:lnTo>
                <a:lnTo>
                  <a:pt x="12118" y="1315"/>
                </a:lnTo>
                <a:lnTo>
                  <a:pt x="12215" y="1242"/>
                </a:lnTo>
                <a:lnTo>
                  <a:pt x="12385" y="1047"/>
                </a:lnTo>
                <a:lnTo>
                  <a:pt x="12629" y="852"/>
                </a:lnTo>
                <a:lnTo>
                  <a:pt x="12921" y="682"/>
                </a:lnTo>
                <a:lnTo>
                  <a:pt x="13213" y="560"/>
                </a:lnTo>
                <a:lnTo>
                  <a:pt x="13505" y="463"/>
                </a:lnTo>
                <a:lnTo>
                  <a:pt x="13675" y="439"/>
                </a:lnTo>
                <a:close/>
                <a:moveTo>
                  <a:pt x="11753" y="1704"/>
                </a:moveTo>
                <a:lnTo>
                  <a:pt x="11826" y="1850"/>
                </a:lnTo>
                <a:lnTo>
                  <a:pt x="11948" y="1972"/>
                </a:lnTo>
                <a:lnTo>
                  <a:pt x="12093" y="2069"/>
                </a:lnTo>
                <a:lnTo>
                  <a:pt x="12385" y="2288"/>
                </a:lnTo>
                <a:lnTo>
                  <a:pt x="12677" y="2531"/>
                </a:lnTo>
                <a:lnTo>
                  <a:pt x="12945" y="2823"/>
                </a:lnTo>
                <a:lnTo>
                  <a:pt x="13480" y="3383"/>
                </a:lnTo>
                <a:lnTo>
                  <a:pt x="14478" y="4453"/>
                </a:lnTo>
                <a:lnTo>
                  <a:pt x="15500" y="5500"/>
                </a:lnTo>
                <a:lnTo>
                  <a:pt x="15111" y="5962"/>
                </a:lnTo>
                <a:lnTo>
                  <a:pt x="14600" y="5500"/>
                </a:lnTo>
                <a:lnTo>
                  <a:pt x="14113" y="5013"/>
                </a:lnTo>
                <a:lnTo>
                  <a:pt x="13213" y="4016"/>
                </a:lnTo>
                <a:lnTo>
                  <a:pt x="12750" y="3529"/>
                </a:lnTo>
                <a:lnTo>
                  <a:pt x="12264" y="3018"/>
                </a:lnTo>
                <a:lnTo>
                  <a:pt x="11777" y="2556"/>
                </a:lnTo>
                <a:lnTo>
                  <a:pt x="11266" y="2093"/>
                </a:lnTo>
                <a:lnTo>
                  <a:pt x="11753" y="1704"/>
                </a:lnTo>
                <a:close/>
                <a:moveTo>
                  <a:pt x="13724" y="5232"/>
                </a:moveTo>
                <a:lnTo>
                  <a:pt x="14235" y="5767"/>
                </a:lnTo>
                <a:lnTo>
                  <a:pt x="14794" y="6278"/>
                </a:lnTo>
                <a:lnTo>
                  <a:pt x="14575" y="6497"/>
                </a:lnTo>
                <a:lnTo>
                  <a:pt x="14259" y="6278"/>
                </a:lnTo>
                <a:lnTo>
                  <a:pt x="13967" y="6035"/>
                </a:lnTo>
                <a:lnTo>
                  <a:pt x="13699" y="5792"/>
                </a:lnTo>
                <a:lnTo>
                  <a:pt x="13432" y="5573"/>
                </a:lnTo>
                <a:lnTo>
                  <a:pt x="13724" y="5232"/>
                </a:lnTo>
                <a:close/>
                <a:moveTo>
                  <a:pt x="13261" y="5767"/>
                </a:moveTo>
                <a:lnTo>
                  <a:pt x="13359" y="5913"/>
                </a:lnTo>
                <a:lnTo>
                  <a:pt x="13456" y="6059"/>
                </a:lnTo>
                <a:lnTo>
                  <a:pt x="13724" y="6303"/>
                </a:lnTo>
                <a:lnTo>
                  <a:pt x="13991" y="6546"/>
                </a:lnTo>
                <a:lnTo>
                  <a:pt x="14137" y="6668"/>
                </a:lnTo>
                <a:lnTo>
                  <a:pt x="14308" y="6765"/>
                </a:lnTo>
                <a:lnTo>
                  <a:pt x="14235" y="6814"/>
                </a:lnTo>
                <a:lnTo>
                  <a:pt x="14137" y="6692"/>
                </a:lnTo>
                <a:lnTo>
                  <a:pt x="13991" y="6595"/>
                </a:lnTo>
                <a:lnTo>
                  <a:pt x="13699" y="6400"/>
                </a:lnTo>
                <a:lnTo>
                  <a:pt x="13359" y="6230"/>
                </a:lnTo>
                <a:lnTo>
                  <a:pt x="13188" y="6132"/>
                </a:lnTo>
                <a:lnTo>
                  <a:pt x="13042" y="6011"/>
                </a:lnTo>
                <a:lnTo>
                  <a:pt x="13261" y="5767"/>
                </a:lnTo>
                <a:close/>
                <a:moveTo>
                  <a:pt x="13018" y="6059"/>
                </a:moveTo>
                <a:lnTo>
                  <a:pt x="13188" y="6303"/>
                </a:lnTo>
                <a:lnTo>
                  <a:pt x="13286" y="6424"/>
                </a:lnTo>
                <a:lnTo>
                  <a:pt x="13407" y="6522"/>
                </a:lnTo>
                <a:lnTo>
                  <a:pt x="14040" y="7008"/>
                </a:lnTo>
                <a:lnTo>
                  <a:pt x="13699" y="7349"/>
                </a:lnTo>
                <a:lnTo>
                  <a:pt x="13675" y="7325"/>
                </a:lnTo>
                <a:lnTo>
                  <a:pt x="13505" y="7227"/>
                </a:lnTo>
                <a:lnTo>
                  <a:pt x="13334" y="7106"/>
                </a:lnTo>
                <a:lnTo>
                  <a:pt x="13018" y="6838"/>
                </a:lnTo>
                <a:lnTo>
                  <a:pt x="12799" y="6668"/>
                </a:lnTo>
                <a:lnTo>
                  <a:pt x="12702" y="6595"/>
                </a:lnTo>
                <a:lnTo>
                  <a:pt x="12580" y="6546"/>
                </a:lnTo>
                <a:lnTo>
                  <a:pt x="12799" y="6303"/>
                </a:lnTo>
                <a:lnTo>
                  <a:pt x="13018" y="6059"/>
                </a:lnTo>
                <a:close/>
                <a:moveTo>
                  <a:pt x="12385" y="6716"/>
                </a:moveTo>
                <a:lnTo>
                  <a:pt x="12483" y="6838"/>
                </a:lnTo>
                <a:lnTo>
                  <a:pt x="12580" y="6935"/>
                </a:lnTo>
                <a:lnTo>
                  <a:pt x="12799" y="7130"/>
                </a:lnTo>
                <a:lnTo>
                  <a:pt x="13091" y="7398"/>
                </a:lnTo>
                <a:lnTo>
                  <a:pt x="13407" y="7617"/>
                </a:lnTo>
                <a:lnTo>
                  <a:pt x="13018" y="8006"/>
                </a:lnTo>
                <a:lnTo>
                  <a:pt x="12921" y="8079"/>
                </a:lnTo>
                <a:lnTo>
                  <a:pt x="12823" y="7909"/>
                </a:lnTo>
                <a:lnTo>
                  <a:pt x="12653" y="7763"/>
                </a:lnTo>
                <a:lnTo>
                  <a:pt x="12312" y="7495"/>
                </a:lnTo>
                <a:lnTo>
                  <a:pt x="12093" y="7325"/>
                </a:lnTo>
                <a:lnTo>
                  <a:pt x="11972" y="7252"/>
                </a:lnTo>
                <a:lnTo>
                  <a:pt x="11850" y="7179"/>
                </a:lnTo>
                <a:lnTo>
                  <a:pt x="12385" y="6716"/>
                </a:lnTo>
                <a:close/>
                <a:moveTo>
                  <a:pt x="11631" y="7373"/>
                </a:moveTo>
                <a:lnTo>
                  <a:pt x="11729" y="7471"/>
                </a:lnTo>
                <a:lnTo>
                  <a:pt x="11850" y="7568"/>
                </a:lnTo>
                <a:lnTo>
                  <a:pt x="12093" y="7738"/>
                </a:lnTo>
                <a:lnTo>
                  <a:pt x="12434" y="8055"/>
                </a:lnTo>
                <a:lnTo>
                  <a:pt x="12556" y="8201"/>
                </a:lnTo>
                <a:lnTo>
                  <a:pt x="12702" y="8322"/>
                </a:lnTo>
                <a:lnTo>
                  <a:pt x="11948" y="9150"/>
                </a:lnTo>
                <a:lnTo>
                  <a:pt x="11680" y="8906"/>
                </a:lnTo>
                <a:lnTo>
                  <a:pt x="11364" y="8687"/>
                </a:lnTo>
                <a:lnTo>
                  <a:pt x="11072" y="8444"/>
                </a:lnTo>
                <a:lnTo>
                  <a:pt x="10780" y="8201"/>
                </a:lnTo>
                <a:lnTo>
                  <a:pt x="11096" y="7860"/>
                </a:lnTo>
                <a:lnTo>
                  <a:pt x="11193" y="7957"/>
                </a:lnTo>
                <a:lnTo>
                  <a:pt x="11291" y="8030"/>
                </a:lnTo>
                <a:lnTo>
                  <a:pt x="11461" y="8176"/>
                </a:lnTo>
                <a:lnTo>
                  <a:pt x="11777" y="8493"/>
                </a:lnTo>
                <a:lnTo>
                  <a:pt x="11972" y="8614"/>
                </a:lnTo>
                <a:lnTo>
                  <a:pt x="12166" y="8736"/>
                </a:lnTo>
                <a:lnTo>
                  <a:pt x="12288" y="8736"/>
                </a:lnTo>
                <a:lnTo>
                  <a:pt x="12337" y="8712"/>
                </a:lnTo>
                <a:lnTo>
                  <a:pt x="12361" y="8639"/>
                </a:lnTo>
                <a:lnTo>
                  <a:pt x="12361" y="8566"/>
                </a:lnTo>
                <a:lnTo>
                  <a:pt x="12337" y="8493"/>
                </a:lnTo>
                <a:lnTo>
                  <a:pt x="12118" y="8322"/>
                </a:lnTo>
                <a:lnTo>
                  <a:pt x="11899" y="8152"/>
                </a:lnTo>
                <a:lnTo>
                  <a:pt x="11461" y="7811"/>
                </a:lnTo>
                <a:lnTo>
                  <a:pt x="11291" y="7690"/>
                </a:lnTo>
                <a:lnTo>
                  <a:pt x="11631" y="7373"/>
                </a:lnTo>
                <a:close/>
                <a:moveTo>
                  <a:pt x="10634" y="8371"/>
                </a:moveTo>
                <a:lnTo>
                  <a:pt x="10731" y="8541"/>
                </a:lnTo>
                <a:lnTo>
                  <a:pt x="10853" y="8687"/>
                </a:lnTo>
                <a:lnTo>
                  <a:pt x="10974" y="8809"/>
                </a:lnTo>
                <a:lnTo>
                  <a:pt x="11145" y="8931"/>
                </a:lnTo>
                <a:lnTo>
                  <a:pt x="11461" y="9150"/>
                </a:lnTo>
                <a:lnTo>
                  <a:pt x="11753" y="9369"/>
                </a:lnTo>
                <a:lnTo>
                  <a:pt x="11461" y="9685"/>
                </a:lnTo>
                <a:lnTo>
                  <a:pt x="11145" y="9442"/>
                </a:lnTo>
                <a:lnTo>
                  <a:pt x="10828" y="9198"/>
                </a:lnTo>
                <a:lnTo>
                  <a:pt x="10585" y="8955"/>
                </a:lnTo>
                <a:lnTo>
                  <a:pt x="10463" y="8833"/>
                </a:lnTo>
                <a:lnTo>
                  <a:pt x="10317" y="8736"/>
                </a:lnTo>
                <a:lnTo>
                  <a:pt x="10634" y="8371"/>
                </a:lnTo>
                <a:close/>
                <a:moveTo>
                  <a:pt x="10196" y="8931"/>
                </a:moveTo>
                <a:lnTo>
                  <a:pt x="10269" y="9052"/>
                </a:lnTo>
                <a:lnTo>
                  <a:pt x="10366" y="9198"/>
                </a:lnTo>
                <a:lnTo>
                  <a:pt x="10609" y="9417"/>
                </a:lnTo>
                <a:lnTo>
                  <a:pt x="10901" y="9709"/>
                </a:lnTo>
                <a:lnTo>
                  <a:pt x="11072" y="9831"/>
                </a:lnTo>
                <a:lnTo>
                  <a:pt x="11242" y="9953"/>
                </a:lnTo>
                <a:lnTo>
                  <a:pt x="10415" y="10853"/>
                </a:lnTo>
                <a:lnTo>
                  <a:pt x="10317" y="10707"/>
                </a:lnTo>
                <a:lnTo>
                  <a:pt x="10196" y="10585"/>
                </a:lnTo>
                <a:lnTo>
                  <a:pt x="9904" y="10366"/>
                </a:lnTo>
                <a:lnTo>
                  <a:pt x="9636" y="10172"/>
                </a:lnTo>
                <a:lnTo>
                  <a:pt x="9466" y="10074"/>
                </a:lnTo>
                <a:lnTo>
                  <a:pt x="9320" y="10001"/>
                </a:lnTo>
                <a:lnTo>
                  <a:pt x="9563" y="9709"/>
                </a:lnTo>
                <a:lnTo>
                  <a:pt x="9782" y="9880"/>
                </a:lnTo>
                <a:lnTo>
                  <a:pt x="10001" y="10026"/>
                </a:lnTo>
                <a:lnTo>
                  <a:pt x="10244" y="10245"/>
                </a:lnTo>
                <a:lnTo>
                  <a:pt x="10390" y="10366"/>
                </a:lnTo>
                <a:lnTo>
                  <a:pt x="10536" y="10464"/>
                </a:lnTo>
                <a:lnTo>
                  <a:pt x="10609" y="10488"/>
                </a:lnTo>
                <a:lnTo>
                  <a:pt x="10658" y="10464"/>
                </a:lnTo>
                <a:lnTo>
                  <a:pt x="10731" y="10439"/>
                </a:lnTo>
                <a:lnTo>
                  <a:pt x="10780" y="10391"/>
                </a:lnTo>
                <a:lnTo>
                  <a:pt x="10804" y="10342"/>
                </a:lnTo>
                <a:lnTo>
                  <a:pt x="10828" y="10269"/>
                </a:lnTo>
                <a:lnTo>
                  <a:pt x="10804" y="10220"/>
                </a:lnTo>
                <a:lnTo>
                  <a:pt x="10755" y="10147"/>
                </a:lnTo>
                <a:lnTo>
                  <a:pt x="10220" y="9734"/>
                </a:lnTo>
                <a:lnTo>
                  <a:pt x="10001" y="9563"/>
                </a:lnTo>
                <a:lnTo>
                  <a:pt x="9904" y="9490"/>
                </a:lnTo>
                <a:lnTo>
                  <a:pt x="9782" y="9442"/>
                </a:lnTo>
                <a:lnTo>
                  <a:pt x="10196" y="8931"/>
                </a:lnTo>
                <a:close/>
                <a:moveTo>
                  <a:pt x="9125" y="10245"/>
                </a:moveTo>
                <a:lnTo>
                  <a:pt x="9247" y="10342"/>
                </a:lnTo>
                <a:lnTo>
                  <a:pt x="9368" y="10415"/>
                </a:lnTo>
                <a:lnTo>
                  <a:pt x="9612" y="10585"/>
                </a:lnTo>
                <a:lnTo>
                  <a:pt x="9904" y="10829"/>
                </a:lnTo>
                <a:lnTo>
                  <a:pt x="10050" y="10950"/>
                </a:lnTo>
                <a:lnTo>
                  <a:pt x="10220" y="11048"/>
                </a:lnTo>
                <a:lnTo>
                  <a:pt x="9685" y="11583"/>
                </a:lnTo>
                <a:lnTo>
                  <a:pt x="9685" y="11534"/>
                </a:lnTo>
                <a:lnTo>
                  <a:pt x="9660" y="11437"/>
                </a:lnTo>
                <a:lnTo>
                  <a:pt x="9587" y="11364"/>
                </a:lnTo>
                <a:lnTo>
                  <a:pt x="9417" y="11218"/>
                </a:lnTo>
                <a:lnTo>
                  <a:pt x="9222" y="11023"/>
                </a:lnTo>
                <a:lnTo>
                  <a:pt x="9028" y="10853"/>
                </a:lnTo>
                <a:lnTo>
                  <a:pt x="8906" y="10756"/>
                </a:lnTo>
                <a:lnTo>
                  <a:pt x="8736" y="10683"/>
                </a:lnTo>
                <a:lnTo>
                  <a:pt x="8833" y="10585"/>
                </a:lnTo>
                <a:lnTo>
                  <a:pt x="9125" y="10245"/>
                </a:lnTo>
                <a:close/>
                <a:moveTo>
                  <a:pt x="8468" y="10926"/>
                </a:moveTo>
                <a:lnTo>
                  <a:pt x="8687" y="11096"/>
                </a:lnTo>
                <a:lnTo>
                  <a:pt x="8930" y="11291"/>
                </a:lnTo>
                <a:lnTo>
                  <a:pt x="9052" y="11437"/>
                </a:lnTo>
                <a:lnTo>
                  <a:pt x="9198" y="11583"/>
                </a:lnTo>
                <a:lnTo>
                  <a:pt x="9271" y="11656"/>
                </a:lnTo>
                <a:lnTo>
                  <a:pt x="9344" y="11705"/>
                </a:lnTo>
                <a:lnTo>
                  <a:pt x="9441" y="11753"/>
                </a:lnTo>
                <a:lnTo>
                  <a:pt x="9539" y="11753"/>
                </a:lnTo>
                <a:lnTo>
                  <a:pt x="8468" y="12824"/>
                </a:lnTo>
                <a:lnTo>
                  <a:pt x="8152" y="12532"/>
                </a:lnTo>
                <a:lnTo>
                  <a:pt x="7811" y="12240"/>
                </a:lnTo>
                <a:lnTo>
                  <a:pt x="7470" y="11899"/>
                </a:lnTo>
                <a:lnTo>
                  <a:pt x="7349" y="11826"/>
                </a:lnTo>
                <a:lnTo>
                  <a:pt x="7738" y="11534"/>
                </a:lnTo>
                <a:lnTo>
                  <a:pt x="7860" y="11705"/>
                </a:lnTo>
                <a:lnTo>
                  <a:pt x="8006" y="11875"/>
                </a:lnTo>
                <a:lnTo>
                  <a:pt x="8371" y="12264"/>
                </a:lnTo>
                <a:lnTo>
                  <a:pt x="8517" y="12434"/>
                </a:lnTo>
                <a:lnTo>
                  <a:pt x="8590" y="12483"/>
                </a:lnTo>
                <a:lnTo>
                  <a:pt x="8687" y="12507"/>
                </a:lnTo>
                <a:lnTo>
                  <a:pt x="8736" y="12507"/>
                </a:lnTo>
                <a:lnTo>
                  <a:pt x="8809" y="12483"/>
                </a:lnTo>
                <a:lnTo>
                  <a:pt x="8833" y="12434"/>
                </a:lnTo>
                <a:lnTo>
                  <a:pt x="8857" y="12386"/>
                </a:lnTo>
                <a:lnTo>
                  <a:pt x="8857" y="12289"/>
                </a:lnTo>
                <a:lnTo>
                  <a:pt x="8809" y="12191"/>
                </a:lnTo>
                <a:lnTo>
                  <a:pt x="8760" y="12094"/>
                </a:lnTo>
                <a:lnTo>
                  <a:pt x="8663" y="11997"/>
                </a:lnTo>
                <a:lnTo>
                  <a:pt x="8492" y="11826"/>
                </a:lnTo>
                <a:lnTo>
                  <a:pt x="8322" y="11680"/>
                </a:lnTo>
                <a:lnTo>
                  <a:pt x="8152" y="11510"/>
                </a:lnTo>
                <a:lnTo>
                  <a:pt x="7957" y="11364"/>
                </a:lnTo>
                <a:lnTo>
                  <a:pt x="8468" y="10926"/>
                </a:lnTo>
                <a:close/>
                <a:moveTo>
                  <a:pt x="11047" y="2312"/>
                </a:moveTo>
                <a:lnTo>
                  <a:pt x="11120" y="2434"/>
                </a:lnTo>
                <a:lnTo>
                  <a:pt x="11218" y="2531"/>
                </a:lnTo>
                <a:lnTo>
                  <a:pt x="11437" y="2750"/>
                </a:lnTo>
                <a:lnTo>
                  <a:pt x="11850" y="3213"/>
                </a:lnTo>
                <a:lnTo>
                  <a:pt x="11826" y="3213"/>
                </a:lnTo>
                <a:lnTo>
                  <a:pt x="11193" y="3748"/>
                </a:lnTo>
                <a:lnTo>
                  <a:pt x="10609" y="4283"/>
                </a:lnTo>
                <a:lnTo>
                  <a:pt x="10025" y="4867"/>
                </a:lnTo>
                <a:lnTo>
                  <a:pt x="9490" y="5500"/>
                </a:lnTo>
                <a:lnTo>
                  <a:pt x="9174" y="5865"/>
                </a:lnTo>
                <a:lnTo>
                  <a:pt x="8857" y="6254"/>
                </a:lnTo>
                <a:lnTo>
                  <a:pt x="8517" y="6595"/>
                </a:lnTo>
                <a:lnTo>
                  <a:pt x="8176" y="6935"/>
                </a:lnTo>
                <a:lnTo>
                  <a:pt x="7373" y="7617"/>
                </a:lnTo>
                <a:lnTo>
                  <a:pt x="6984" y="7933"/>
                </a:lnTo>
                <a:lnTo>
                  <a:pt x="6594" y="8274"/>
                </a:lnTo>
                <a:lnTo>
                  <a:pt x="6229" y="8639"/>
                </a:lnTo>
                <a:lnTo>
                  <a:pt x="5864" y="9004"/>
                </a:lnTo>
                <a:lnTo>
                  <a:pt x="5183" y="9782"/>
                </a:lnTo>
                <a:lnTo>
                  <a:pt x="4502" y="10537"/>
                </a:lnTo>
                <a:lnTo>
                  <a:pt x="4137" y="10902"/>
                </a:lnTo>
                <a:lnTo>
                  <a:pt x="3772" y="11242"/>
                </a:lnTo>
                <a:lnTo>
                  <a:pt x="3115" y="11802"/>
                </a:lnTo>
                <a:lnTo>
                  <a:pt x="2799" y="12118"/>
                </a:lnTo>
                <a:lnTo>
                  <a:pt x="2507" y="12434"/>
                </a:lnTo>
                <a:lnTo>
                  <a:pt x="2263" y="12702"/>
                </a:lnTo>
                <a:lnTo>
                  <a:pt x="2166" y="12848"/>
                </a:lnTo>
                <a:lnTo>
                  <a:pt x="2069" y="13018"/>
                </a:lnTo>
                <a:lnTo>
                  <a:pt x="1850" y="12824"/>
                </a:lnTo>
                <a:lnTo>
                  <a:pt x="1460" y="12459"/>
                </a:lnTo>
                <a:lnTo>
                  <a:pt x="1266" y="12264"/>
                </a:lnTo>
                <a:lnTo>
                  <a:pt x="1047" y="12118"/>
                </a:lnTo>
                <a:lnTo>
                  <a:pt x="1047" y="12070"/>
                </a:lnTo>
                <a:lnTo>
                  <a:pt x="1193" y="11997"/>
                </a:lnTo>
                <a:lnTo>
                  <a:pt x="1339" y="11924"/>
                </a:lnTo>
                <a:lnTo>
                  <a:pt x="1460" y="11826"/>
                </a:lnTo>
                <a:lnTo>
                  <a:pt x="1582" y="11705"/>
                </a:lnTo>
                <a:lnTo>
                  <a:pt x="2020" y="11218"/>
                </a:lnTo>
                <a:lnTo>
                  <a:pt x="2385" y="10853"/>
                </a:lnTo>
                <a:lnTo>
                  <a:pt x="2774" y="10537"/>
                </a:lnTo>
                <a:lnTo>
                  <a:pt x="3577" y="9880"/>
                </a:lnTo>
                <a:lnTo>
                  <a:pt x="3942" y="9539"/>
                </a:lnTo>
                <a:lnTo>
                  <a:pt x="4307" y="9198"/>
                </a:lnTo>
                <a:lnTo>
                  <a:pt x="5037" y="8468"/>
                </a:lnTo>
                <a:lnTo>
                  <a:pt x="5718" y="7738"/>
                </a:lnTo>
                <a:lnTo>
                  <a:pt x="6400" y="7008"/>
                </a:lnTo>
                <a:lnTo>
                  <a:pt x="7081" y="6303"/>
                </a:lnTo>
                <a:lnTo>
                  <a:pt x="7787" y="5621"/>
                </a:lnTo>
                <a:lnTo>
                  <a:pt x="8468" y="4940"/>
                </a:lnTo>
                <a:lnTo>
                  <a:pt x="9149" y="4259"/>
                </a:lnTo>
                <a:lnTo>
                  <a:pt x="10074" y="3261"/>
                </a:lnTo>
                <a:lnTo>
                  <a:pt x="10561" y="2775"/>
                </a:lnTo>
                <a:lnTo>
                  <a:pt x="11047" y="2312"/>
                </a:lnTo>
                <a:close/>
                <a:moveTo>
                  <a:pt x="7154" y="11997"/>
                </a:moveTo>
                <a:lnTo>
                  <a:pt x="7203" y="12094"/>
                </a:lnTo>
                <a:lnTo>
                  <a:pt x="7251" y="12167"/>
                </a:lnTo>
                <a:lnTo>
                  <a:pt x="7422" y="12386"/>
                </a:lnTo>
                <a:lnTo>
                  <a:pt x="7592" y="12580"/>
                </a:lnTo>
                <a:lnTo>
                  <a:pt x="7884" y="12872"/>
                </a:lnTo>
                <a:lnTo>
                  <a:pt x="8030" y="12994"/>
                </a:lnTo>
                <a:lnTo>
                  <a:pt x="8200" y="13091"/>
                </a:lnTo>
                <a:lnTo>
                  <a:pt x="7835" y="13481"/>
                </a:lnTo>
                <a:lnTo>
                  <a:pt x="7811" y="13432"/>
                </a:lnTo>
                <a:lnTo>
                  <a:pt x="7787" y="13408"/>
                </a:lnTo>
                <a:lnTo>
                  <a:pt x="7616" y="13262"/>
                </a:lnTo>
                <a:lnTo>
                  <a:pt x="7446" y="13140"/>
                </a:lnTo>
                <a:lnTo>
                  <a:pt x="7251" y="13018"/>
                </a:lnTo>
                <a:lnTo>
                  <a:pt x="7057" y="12872"/>
                </a:lnTo>
                <a:lnTo>
                  <a:pt x="6716" y="12580"/>
                </a:lnTo>
                <a:lnTo>
                  <a:pt x="6643" y="12532"/>
                </a:lnTo>
                <a:lnTo>
                  <a:pt x="6594" y="12507"/>
                </a:lnTo>
                <a:lnTo>
                  <a:pt x="6862" y="12240"/>
                </a:lnTo>
                <a:lnTo>
                  <a:pt x="7154" y="11997"/>
                </a:lnTo>
                <a:close/>
                <a:moveTo>
                  <a:pt x="6424" y="12702"/>
                </a:moveTo>
                <a:lnTo>
                  <a:pt x="6448" y="12775"/>
                </a:lnTo>
                <a:lnTo>
                  <a:pt x="6473" y="12848"/>
                </a:lnTo>
                <a:lnTo>
                  <a:pt x="6667" y="13043"/>
                </a:lnTo>
                <a:lnTo>
                  <a:pt x="6862" y="13213"/>
                </a:lnTo>
                <a:lnTo>
                  <a:pt x="7032" y="13359"/>
                </a:lnTo>
                <a:lnTo>
                  <a:pt x="7227" y="13481"/>
                </a:lnTo>
                <a:lnTo>
                  <a:pt x="7446" y="13602"/>
                </a:lnTo>
                <a:lnTo>
                  <a:pt x="7568" y="13627"/>
                </a:lnTo>
                <a:lnTo>
                  <a:pt x="7689" y="13627"/>
                </a:lnTo>
                <a:lnTo>
                  <a:pt x="7470" y="13846"/>
                </a:lnTo>
                <a:lnTo>
                  <a:pt x="7300" y="14040"/>
                </a:lnTo>
                <a:lnTo>
                  <a:pt x="7276" y="14016"/>
                </a:lnTo>
                <a:lnTo>
                  <a:pt x="6911" y="13797"/>
                </a:lnTo>
                <a:lnTo>
                  <a:pt x="6570" y="13554"/>
                </a:lnTo>
                <a:lnTo>
                  <a:pt x="6302" y="13335"/>
                </a:lnTo>
                <a:lnTo>
                  <a:pt x="6035" y="13164"/>
                </a:lnTo>
                <a:lnTo>
                  <a:pt x="6108" y="13043"/>
                </a:lnTo>
                <a:lnTo>
                  <a:pt x="6424" y="12702"/>
                </a:lnTo>
                <a:close/>
                <a:moveTo>
                  <a:pt x="5889" y="13335"/>
                </a:moveTo>
                <a:lnTo>
                  <a:pt x="5962" y="13456"/>
                </a:lnTo>
                <a:lnTo>
                  <a:pt x="6059" y="13578"/>
                </a:lnTo>
                <a:lnTo>
                  <a:pt x="6278" y="13797"/>
                </a:lnTo>
                <a:lnTo>
                  <a:pt x="6643" y="14089"/>
                </a:lnTo>
                <a:lnTo>
                  <a:pt x="6813" y="14211"/>
                </a:lnTo>
                <a:lnTo>
                  <a:pt x="7032" y="14308"/>
                </a:lnTo>
                <a:lnTo>
                  <a:pt x="6692" y="14673"/>
                </a:lnTo>
                <a:lnTo>
                  <a:pt x="6619" y="14624"/>
                </a:lnTo>
                <a:lnTo>
                  <a:pt x="6497" y="14600"/>
                </a:lnTo>
                <a:lnTo>
                  <a:pt x="6375" y="14527"/>
                </a:lnTo>
                <a:lnTo>
                  <a:pt x="6254" y="14454"/>
                </a:lnTo>
                <a:lnTo>
                  <a:pt x="6132" y="14381"/>
                </a:lnTo>
                <a:lnTo>
                  <a:pt x="5913" y="14186"/>
                </a:lnTo>
                <a:lnTo>
                  <a:pt x="5718" y="14016"/>
                </a:lnTo>
                <a:lnTo>
                  <a:pt x="5597" y="13943"/>
                </a:lnTo>
                <a:lnTo>
                  <a:pt x="5451" y="13846"/>
                </a:lnTo>
                <a:lnTo>
                  <a:pt x="5889" y="13335"/>
                </a:lnTo>
                <a:close/>
                <a:moveTo>
                  <a:pt x="12191" y="3553"/>
                </a:moveTo>
                <a:lnTo>
                  <a:pt x="12653" y="4040"/>
                </a:lnTo>
                <a:lnTo>
                  <a:pt x="13432" y="4916"/>
                </a:lnTo>
                <a:lnTo>
                  <a:pt x="13164" y="5208"/>
                </a:lnTo>
                <a:lnTo>
                  <a:pt x="12896" y="5500"/>
                </a:lnTo>
                <a:lnTo>
                  <a:pt x="12361" y="6108"/>
                </a:lnTo>
                <a:lnTo>
                  <a:pt x="12045" y="6424"/>
                </a:lnTo>
                <a:lnTo>
                  <a:pt x="11729" y="6716"/>
                </a:lnTo>
                <a:lnTo>
                  <a:pt x="11388" y="7008"/>
                </a:lnTo>
                <a:lnTo>
                  <a:pt x="11047" y="7300"/>
                </a:lnTo>
                <a:lnTo>
                  <a:pt x="10731" y="7617"/>
                </a:lnTo>
                <a:lnTo>
                  <a:pt x="10415" y="7957"/>
                </a:lnTo>
                <a:lnTo>
                  <a:pt x="9806" y="8687"/>
                </a:lnTo>
                <a:lnTo>
                  <a:pt x="9247" y="9417"/>
                </a:lnTo>
                <a:lnTo>
                  <a:pt x="8638" y="10147"/>
                </a:lnTo>
                <a:lnTo>
                  <a:pt x="8346" y="10464"/>
                </a:lnTo>
                <a:lnTo>
                  <a:pt x="8006" y="10756"/>
                </a:lnTo>
                <a:lnTo>
                  <a:pt x="7324" y="11340"/>
                </a:lnTo>
                <a:lnTo>
                  <a:pt x="6643" y="11899"/>
                </a:lnTo>
                <a:lnTo>
                  <a:pt x="6302" y="12191"/>
                </a:lnTo>
                <a:lnTo>
                  <a:pt x="6010" y="12532"/>
                </a:lnTo>
                <a:lnTo>
                  <a:pt x="5475" y="13164"/>
                </a:lnTo>
                <a:lnTo>
                  <a:pt x="4940" y="13773"/>
                </a:lnTo>
                <a:lnTo>
                  <a:pt x="4672" y="14016"/>
                </a:lnTo>
                <a:lnTo>
                  <a:pt x="4404" y="14235"/>
                </a:lnTo>
                <a:lnTo>
                  <a:pt x="4137" y="14454"/>
                </a:lnTo>
                <a:lnTo>
                  <a:pt x="4015" y="14600"/>
                </a:lnTo>
                <a:lnTo>
                  <a:pt x="3918" y="14722"/>
                </a:lnTo>
                <a:lnTo>
                  <a:pt x="3480" y="14284"/>
                </a:lnTo>
                <a:lnTo>
                  <a:pt x="3042" y="13846"/>
                </a:lnTo>
                <a:lnTo>
                  <a:pt x="2361" y="13262"/>
                </a:lnTo>
                <a:lnTo>
                  <a:pt x="2482" y="13164"/>
                </a:lnTo>
                <a:lnTo>
                  <a:pt x="2604" y="13043"/>
                </a:lnTo>
                <a:lnTo>
                  <a:pt x="2774" y="12799"/>
                </a:lnTo>
                <a:lnTo>
                  <a:pt x="3066" y="12507"/>
                </a:lnTo>
                <a:lnTo>
                  <a:pt x="3358" y="12216"/>
                </a:lnTo>
                <a:lnTo>
                  <a:pt x="3967" y="11680"/>
                </a:lnTo>
                <a:lnTo>
                  <a:pt x="4380" y="11315"/>
                </a:lnTo>
                <a:lnTo>
                  <a:pt x="4745" y="10950"/>
                </a:lnTo>
                <a:lnTo>
                  <a:pt x="5475" y="10172"/>
                </a:lnTo>
                <a:lnTo>
                  <a:pt x="6181" y="9393"/>
                </a:lnTo>
                <a:lnTo>
                  <a:pt x="6546" y="9004"/>
                </a:lnTo>
                <a:lnTo>
                  <a:pt x="6935" y="8614"/>
                </a:lnTo>
                <a:lnTo>
                  <a:pt x="7324" y="8274"/>
                </a:lnTo>
                <a:lnTo>
                  <a:pt x="7714" y="7933"/>
                </a:lnTo>
                <a:lnTo>
                  <a:pt x="8517" y="7276"/>
                </a:lnTo>
                <a:lnTo>
                  <a:pt x="8857" y="6935"/>
                </a:lnTo>
                <a:lnTo>
                  <a:pt x="9198" y="6595"/>
                </a:lnTo>
                <a:lnTo>
                  <a:pt x="9514" y="6205"/>
                </a:lnTo>
                <a:lnTo>
                  <a:pt x="9831" y="5840"/>
                </a:lnTo>
                <a:lnTo>
                  <a:pt x="10171" y="5427"/>
                </a:lnTo>
                <a:lnTo>
                  <a:pt x="10488" y="5062"/>
                </a:lnTo>
                <a:lnTo>
                  <a:pt x="10853" y="4697"/>
                </a:lnTo>
                <a:lnTo>
                  <a:pt x="11242" y="4356"/>
                </a:lnTo>
                <a:lnTo>
                  <a:pt x="11729" y="3967"/>
                </a:lnTo>
                <a:lnTo>
                  <a:pt x="11972" y="3772"/>
                </a:lnTo>
                <a:lnTo>
                  <a:pt x="12191" y="3553"/>
                </a:lnTo>
                <a:close/>
                <a:moveTo>
                  <a:pt x="5232" y="14065"/>
                </a:moveTo>
                <a:lnTo>
                  <a:pt x="5353" y="14186"/>
                </a:lnTo>
                <a:lnTo>
                  <a:pt x="5451" y="14308"/>
                </a:lnTo>
                <a:lnTo>
                  <a:pt x="5645" y="14454"/>
                </a:lnTo>
                <a:lnTo>
                  <a:pt x="5816" y="14624"/>
                </a:lnTo>
                <a:lnTo>
                  <a:pt x="5986" y="14770"/>
                </a:lnTo>
                <a:lnTo>
                  <a:pt x="6181" y="14892"/>
                </a:lnTo>
                <a:lnTo>
                  <a:pt x="6375" y="14989"/>
                </a:lnTo>
                <a:lnTo>
                  <a:pt x="6108" y="15281"/>
                </a:lnTo>
                <a:lnTo>
                  <a:pt x="5937" y="15452"/>
                </a:lnTo>
                <a:lnTo>
                  <a:pt x="5937" y="15403"/>
                </a:lnTo>
                <a:lnTo>
                  <a:pt x="5889" y="15354"/>
                </a:lnTo>
                <a:lnTo>
                  <a:pt x="5597" y="15038"/>
                </a:lnTo>
                <a:lnTo>
                  <a:pt x="5280" y="14746"/>
                </a:lnTo>
                <a:lnTo>
                  <a:pt x="5086" y="14576"/>
                </a:lnTo>
                <a:lnTo>
                  <a:pt x="4964" y="14503"/>
                </a:lnTo>
                <a:lnTo>
                  <a:pt x="4867" y="14430"/>
                </a:lnTo>
                <a:lnTo>
                  <a:pt x="5037" y="14284"/>
                </a:lnTo>
                <a:lnTo>
                  <a:pt x="5232" y="14065"/>
                </a:lnTo>
                <a:close/>
                <a:moveTo>
                  <a:pt x="852" y="15476"/>
                </a:moveTo>
                <a:lnTo>
                  <a:pt x="974" y="15598"/>
                </a:lnTo>
                <a:lnTo>
                  <a:pt x="1412" y="16036"/>
                </a:lnTo>
                <a:lnTo>
                  <a:pt x="1363" y="16011"/>
                </a:lnTo>
                <a:lnTo>
                  <a:pt x="1290" y="15987"/>
                </a:lnTo>
                <a:lnTo>
                  <a:pt x="852" y="15476"/>
                </a:lnTo>
                <a:close/>
                <a:moveTo>
                  <a:pt x="4575" y="14673"/>
                </a:moveTo>
                <a:lnTo>
                  <a:pt x="4696" y="14795"/>
                </a:lnTo>
                <a:lnTo>
                  <a:pt x="4818" y="14892"/>
                </a:lnTo>
                <a:lnTo>
                  <a:pt x="5037" y="15087"/>
                </a:lnTo>
                <a:lnTo>
                  <a:pt x="5329" y="15354"/>
                </a:lnTo>
                <a:lnTo>
                  <a:pt x="5597" y="15622"/>
                </a:lnTo>
                <a:lnTo>
                  <a:pt x="5670" y="15671"/>
                </a:lnTo>
                <a:lnTo>
                  <a:pt x="5718" y="15671"/>
                </a:lnTo>
                <a:lnTo>
                  <a:pt x="5378" y="15987"/>
                </a:lnTo>
                <a:lnTo>
                  <a:pt x="5232" y="16109"/>
                </a:lnTo>
                <a:lnTo>
                  <a:pt x="5183" y="16060"/>
                </a:lnTo>
                <a:lnTo>
                  <a:pt x="5110" y="16036"/>
                </a:lnTo>
                <a:lnTo>
                  <a:pt x="4088" y="14916"/>
                </a:lnTo>
                <a:lnTo>
                  <a:pt x="4210" y="14868"/>
                </a:lnTo>
                <a:lnTo>
                  <a:pt x="4331" y="14819"/>
                </a:lnTo>
                <a:lnTo>
                  <a:pt x="4453" y="14746"/>
                </a:lnTo>
                <a:lnTo>
                  <a:pt x="4575" y="14673"/>
                </a:lnTo>
                <a:close/>
                <a:moveTo>
                  <a:pt x="755" y="16230"/>
                </a:moveTo>
                <a:lnTo>
                  <a:pt x="1071" y="16498"/>
                </a:lnTo>
                <a:lnTo>
                  <a:pt x="1071" y="16522"/>
                </a:lnTo>
                <a:lnTo>
                  <a:pt x="998" y="16474"/>
                </a:lnTo>
                <a:lnTo>
                  <a:pt x="925" y="16449"/>
                </a:lnTo>
                <a:lnTo>
                  <a:pt x="852" y="16376"/>
                </a:lnTo>
                <a:lnTo>
                  <a:pt x="755" y="16230"/>
                </a:lnTo>
                <a:close/>
                <a:moveTo>
                  <a:pt x="1047" y="12532"/>
                </a:moveTo>
                <a:lnTo>
                  <a:pt x="1168" y="12678"/>
                </a:lnTo>
                <a:lnTo>
                  <a:pt x="1314" y="12824"/>
                </a:lnTo>
                <a:lnTo>
                  <a:pt x="1582" y="13067"/>
                </a:lnTo>
                <a:lnTo>
                  <a:pt x="2166" y="13602"/>
                </a:lnTo>
                <a:lnTo>
                  <a:pt x="2750" y="14113"/>
                </a:lnTo>
                <a:lnTo>
                  <a:pt x="3018" y="14357"/>
                </a:lnTo>
                <a:lnTo>
                  <a:pt x="3261" y="14600"/>
                </a:lnTo>
                <a:lnTo>
                  <a:pt x="3723" y="15135"/>
                </a:lnTo>
                <a:lnTo>
                  <a:pt x="4185" y="15646"/>
                </a:lnTo>
                <a:lnTo>
                  <a:pt x="4672" y="16157"/>
                </a:lnTo>
                <a:lnTo>
                  <a:pt x="4404" y="16230"/>
                </a:lnTo>
                <a:lnTo>
                  <a:pt x="4112" y="16303"/>
                </a:lnTo>
                <a:lnTo>
                  <a:pt x="3553" y="16376"/>
                </a:lnTo>
                <a:lnTo>
                  <a:pt x="2969" y="16425"/>
                </a:lnTo>
                <a:lnTo>
                  <a:pt x="2409" y="16498"/>
                </a:lnTo>
                <a:lnTo>
                  <a:pt x="2288" y="16522"/>
                </a:lnTo>
                <a:lnTo>
                  <a:pt x="2263" y="16474"/>
                </a:lnTo>
                <a:lnTo>
                  <a:pt x="2142" y="16230"/>
                </a:lnTo>
                <a:lnTo>
                  <a:pt x="1996" y="16011"/>
                </a:lnTo>
                <a:lnTo>
                  <a:pt x="1801" y="15792"/>
                </a:lnTo>
                <a:lnTo>
                  <a:pt x="1606" y="15598"/>
                </a:lnTo>
                <a:lnTo>
                  <a:pt x="1168" y="15233"/>
                </a:lnTo>
                <a:lnTo>
                  <a:pt x="730" y="14892"/>
                </a:lnTo>
                <a:lnTo>
                  <a:pt x="779" y="14600"/>
                </a:lnTo>
                <a:lnTo>
                  <a:pt x="925" y="13262"/>
                </a:lnTo>
                <a:lnTo>
                  <a:pt x="1047" y="12532"/>
                </a:lnTo>
                <a:close/>
                <a:moveTo>
                  <a:pt x="1436" y="16644"/>
                </a:moveTo>
                <a:lnTo>
                  <a:pt x="1533" y="16717"/>
                </a:lnTo>
                <a:lnTo>
                  <a:pt x="1387" y="16741"/>
                </a:lnTo>
                <a:lnTo>
                  <a:pt x="1436" y="16644"/>
                </a:lnTo>
                <a:close/>
                <a:moveTo>
                  <a:pt x="536" y="16741"/>
                </a:moveTo>
                <a:lnTo>
                  <a:pt x="584" y="16766"/>
                </a:lnTo>
                <a:lnTo>
                  <a:pt x="609" y="16766"/>
                </a:lnTo>
                <a:lnTo>
                  <a:pt x="682" y="16814"/>
                </a:lnTo>
                <a:lnTo>
                  <a:pt x="779" y="16839"/>
                </a:lnTo>
                <a:lnTo>
                  <a:pt x="876" y="16839"/>
                </a:lnTo>
                <a:lnTo>
                  <a:pt x="974" y="16814"/>
                </a:lnTo>
                <a:lnTo>
                  <a:pt x="974" y="16839"/>
                </a:lnTo>
                <a:lnTo>
                  <a:pt x="755" y="16887"/>
                </a:lnTo>
                <a:lnTo>
                  <a:pt x="511" y="16936"/>
                </a:lnTo>
                <a:lnTo>
                  <a:pt x="536" y="16741"/>
                </a:lnTo>
                <a:close/>
                <a:moveTo>
                  <a:pt x="13967" y="1"/>
                </a:moveTo>
                <a:lnTo>
                  <a:pt x="13602" y="25"/>
                </a:lnTo>
                <a:lnTo>
                  <a:pt x="13261" y="74"/>
                </a:lnTo>
                <a:lnTo>
                  <a:pt x="12945" y="195"/>
                </a:lnTo>
                <a:lnTo>
                  <a:pt x="12629" y="341"/>
                </a:lnTo>
                <a:lnTo>
                  <a:pt x="12337" y="560"/>
                </a:lnTo>
                <a:lnTo>
                  <a:pt x="12021" y="828"/>
                </a:lnTo>
                <a:lnTo>
                  <a:pt x="11875" y="974"/>
                </a:lnTo>
                <a:lnTo>
                  <a:pt x="11826" y="1071"/>
                </a:lnTo>
                <a:lnTo>
                  <a:pt x="11777" y="1169"/>
                </a:lnTo>
                <a:lnTo>
                  <a:pt x="11704" y="1193"/>
                </a:lnTo>
                <a:lnTo>
                  <a:pt x="11339" y="1485"/>
                </a:lnTo>
                <a:lnTo>
                  <a:pt x="10999" y="1777"/>
                </a:lnTo>
                <a:lnTo>
                  <a:pt x="10317" y="2385"/>
                </a:lnTo>
                <a:lnTo>
                  <a:pt x="9685" y="3042"/>
                </a:lnTo>
                <a:lnTo>
                  <a:pt x="9052" y="3699"/>
                </a:lnTo>
                <a:lnTo>
                  <a:pt x="8395" y="4405"/>
                </a:lnTo>
                <a:lnTo>
                  <a:pt x="7714" y="5086"/>
                </a:lnTo>
                <a:lnTo>
                  <a:pt x="7032" y="5743"/>
                </a:lnTo>
                <a:lnTo>
                  <a:pt x="6351" y="6449"/>
                </a:lnTo>
                <a:lnTo>
                  <a:pt x="4964" y="7933"/>
                </a:lnTo>
                <a:lnTo>
                  <a:pt x="4258" y="8663"/>
                </a:lnTo>
                <a:lnTo>
                  <a:pt x="3894" y="9004"/>
                </a:lnTo>
                <a:lnTo>
                  <a:pt x="3529" y="9344"/>
                </a:lnTo>
                <a:lnTo>
                  <a:pt x="2190" y="10537"/>
                </a:lnTo>
                <a:lnTo>
                  <a:pt x="1558" y="11145"/>
                </a:lnTo>
                <a:lnTo>
                  <a:pt x="925" y="11778"/>
                </a:lnTo>
                <a:lnTo>
                  <a:pt x="876" y="11753"/>
                </a:lnTo>
                <a:lnTo>
                  <a:pt x="803" y="11778"/>
                </a:lnTo>
                <a:lnTo>
                  <a:pt x="755" y="11802"/>
                </a:lnTo>
                <a:lnTo>
                  <a:pt x="706" y="11851"/>
                </a:lnTo>
                <a:lnTo>
                  <a:pt x="609" y="12118"/>
                </a:lnTo>
                <a:lnTo>
                  <a:pt x="511" y="12386"/>
                </a:lnTo>
                <a:lnTo>
                  <a:pt x="463" y="12702"/>
                </a:lnTo>
                <a:lnTo>
                  <a:pt x="414" y="12994"/>
                </a:lnTo>
                <a:lnTo>
                  <a:pt x="365" y="13627"/>
                </a:lnTo>
                <a:lnTo>
                  <a:pt x="292" y="14211"/>
                </a:lnTo>
                <a:lnTo>
                  <a:pt x="98" y="15646"/>
                </a:lnTo>
                <a:lnTo>
                  <a:pt x="25" y="16376"/>
                </a:lnTo>
                <a:lnTo>
                  <a:pt x="0" y="16717"/>
                </a:lnTo>
                <a:lnTo>
                  <a:pt x="0" y="17082"/>
                </a:lnTo>
                <a:lnTo>
                  <a:pt x="0" y="17155"/>
                </a:lnTo>
                <a:lnTo>
                  <a:pt x="25" y="17204"/>
                </a:lnTo>
                <a:lnTo>
                  <a:pt x="122" y="17277"/>
                </a:lnTo>
                <a:lnTo>
                  <a:pt x="219" y="17325"/>
                </a:lnTo>
                <a:lnTo>
                  <a:pt x="341" y="17325"/>
                </a:lnTo>
                <a:lnTo>
                  <a:pt x="438" y="17350"/>
                </a:lnTo>
                <a:lnTo>
                  <a:pt x="560" y="17374"/>
                </a:lnTo>
                <a:lnTo>
                  <a:pt x="803" y="17398"/>
                </a:lnTo>
                <a:lnTo>
                  <a:pt x="1047" y="17350"/>
                </a:lnTo>
                <a:lnTo>
                  <a:pt x="1339" y="17301"/>
                </a:lnTo>
                <a:lnTo>
                  <a:pt x="1874" y="17131"/>
                </a:lnTo>
                <a:lnTo>
                  <a:pt x="2312" y="17009"/>
                </a:lnTo>
                <a:lnTo>
                  <a:pt x="2677" y="16936"/>
                </a:lnTo>
                <a:lnTo>
                  <a:pt x="3018" y="16887"/>
                </a:lnTo>
                <a:lnTo>
                  <a:pt x="3723" y="16839"/>
                </a:lnTo>
                <a:lnTo>
                  <a:pt x="4088" y="16790"/>
                </a:lnTo>
                <a:lnTo>
                  <a:pt x="4429" y="16741"/>
                </a:lnTo>
                <a:lnTo>
                  <a:pt x="4769" y="16644"/>
                </a:lnTo>
                <a:lnTo>
                  <a:pt x="5110" y="16522"/>
                </a:lnTo>
                <a:lnTo>
                  <a:pt x="5159" y="16498"/>
                </a:lnTo>
                <a:lnTo>
                  <a:pt x="5207" y="16449"/>
                </a:lnTo>
                <a:lnTo>
                  <a:pt x="5353" y="16401"/>
                </a:lnTo>
                <a:lnTo>
                  <a:pt x="5499" y="16328"/>
                </a:lnTo>
                <a:lnTo>
                  <a:pt x="5645" y="16255"/>
                </a:lnTo>
                <a:lnTo>
                  <a:pt x="5791" y="16133"/>
                </a:lnTo>
                <a:lnTo>
                  <a:pt x="6035" y="15890"/>
                </a:lnTo>
                <a:lnTo>
                  <a:pt x="6254" y="15671"/>
                </a:lnTo>
                <a:lnTo>
                  <a:pt x="6959" y="14965"/>
                </a:lnTo>
                <a:lnTo>
                  <a:pt x="7641" y="14284"/>
                </a:lnTo>
                <a:lnTo>
                  <a:pt x="9101" y="12824"/>
                </a:lnTo>
                <a:lnTo>
                  <a:pt x="10536" y="11364"/>
                </a:lnTo>
                <a:lnTo>
                  <a:pt x="11218" y="10658"/>
                </a:lnTo>
                <a:lnTo>
                  <a:pt x="11875" y="9904"/>
                </a:lnTo>
                <a:lnTo>
                  <a:pt x="12531" y="9174"/>
                </a:lnTo>
                <a:lnTo>
                  <a:pt x="13213" y="8444"/>
                </a:lnTo>
                <a:lnTo>
                  <a:pt x="13870" y="7811"/>
                </a:lnTo>
                <a:lnTo>
                  <a:pt x="14527" y="7179"/>
                </a:lnTo>
                <a:lnTo>
                  <a:pt x="15184" y="6522"/>
                </a:lnTo>
                <a:lnTo>
                  <a:pt x="15500" y="6205"/>
                </a:lnTo>
                <a:lnTo>
                  <a:pt x="15816" y="5840"/>
                </a:lnTo>
                <a:lnTo>
                  <a:pt x="15889" y="5792"/>
                </a:lnTo>
                <a:lnTo>
                  <a:pt x="15987" y="5767"/>
                </a:lnTo>
                <a:lnTo>
                  <a:pt x="16060" y="5694"/>
                </a:lnTo>
                <a:lnTo>
                  <a:pt x="16108" y="5621"/>
                </a:lnTo>
                <a:lnTo>
                  <a:pt x="16133" y="5524"/>
                </a:lnTo>
                <a:lnTo>
                  <a:pt x="16376" y="5208"/>
                </a:lnTo>
                <a:lnTo>
                  <a:pt x="16595" y="4891"/>
                </a:lnTo>
                <a:lnTo>
                  <a:pt x="16814" y="4551"/>
                </a:lnTo>
                <a:lnTo>
                  <a:pt x="16984" y="4210"/>
                </a:lnTo>
                <a:lnTo>
                  <a:pt x="17106" y="3845"/>
                </a:lnTo>
                <a:lnTo>
                  <a:pt x="17203" y="3480"/>
                </a:lnTo>
                <a:lnTo>
                  <a:pt x="17228" y="3140"/>
                </a:lnTo>
                <a:lnTo>
                  <a:pt x="17203" y="2799"/>
                </a:lnTo>
                <a:lnTo>
                  <a:pt x="17130" y="2458"/>
                </a:lnTo>
                <a:lnTo>
                  <a:pt x="17009" y="2142"/>
                </a:lnTo>
                <a:lnTo>
                  <a:pt x="16863" y="1826"/>
                </a:lnTo>
                <a:lnTo>
                  <a:pt x="16668" y="1534"/>
                </a:lnTo>
                <a:lnTo>
                  <a:pt x="16449" y="1266"/>
                </a:lnTo>
                <a:lnTo>
                  <a:pt x="16230" y="998"/>
                </a:lnTo>
                <a:lnTo>
                  <a:pt x="15962" y="779"/>
                </a:lnTo>
                <a:lnTo>
                  <a:pt x="15670" y="560"/>
                </a:lnTo>
                <a:lnTo>
                  <a:pt x="15354" y="390"/>
                </a:lnTo>
                <a:lnTo>
                  <a:pt x="15013" y="244"/>
                </a:lnTo>
                <a:lnTo>
                  <a:pt x="14673" y="122"/>
                </a:lnTo>
                <a:lnTo>
                  <a:pt x="14332" y="49"/>
                </a:lnTo>
                <a:lnTo>
                  <a:pt x="13967" y="1"/>
                </a:lnTo>
                <a:close/>
              </a:path>
            </a:pathLst>
          </a:custGeom>
          <a:solidFill>
            <a:schemeClr val="dk1"/>
          </a:solidFill>
          <a:ln>
            <a:noFill/>
          </a:ln>
        </p:spPr>
        <p:txBody>
          <a:bodyPr spcFirstLastPara="1" wrap="square" lIns="269944" tIns="269944" rIns="269944" bIns="269944" anchor="ctr" anchorCtr="0">
            <a:noAutofit/>
          </a:bodyPr>
          <a:lstStyle/>
          <a:p>
            <a:endParaRPr sz="21873" dirty="0">
              <a:solidFill>
                <a:srgbClr val="557B83"/>
              </a:solidFill>
            </a:endParaRPr>
          </a:p>
        </p:txBody>
      </p:sp>
      <p:sp>
        <p:nvSpPr>
          <p:cNvPr id="17" name="ZoneTexte 16">
            <a:extLst>
              <a:ext uri="{FF2B5EF4-FFF2-40B4-BE49-F238E27FC236}">
                <a16:creationId xmlns:a16="http://schemas.microsoft.com/office/drawing/2014/main" id="{EF998EE9-6C1F-137E-C320-4C4E19BACD1E}"/>
              </a:ext>
            </a:extLst>
          </p:cNvPr>
          <p:cNvSpPr txBox="1"/>
          <p:nvPr/>
        </p:nvSpPr>
        <p:spPr>
          <a:xfrm>
            <a:off x="2438400" y="20399968"/>
            <a:ext cx="5486400" cy="784830"/>
          </a:xfrm>
          <a:prstGeom prst="rect">
            <a:avLst/>
          </a:prstGeom>
          <a:noFill/>
        </p:spPr>
        <p:txBody>
          <a:bodyPr wrap="square" rtlCol="0">
            <a:spAutoFit/>
          </a:bodyPr>
          <a:lstStyle/>
          <a:p>
            <a:r>
              <a:rPr lang="fr-FR" sz="4500" b="1" dirty="0">
                <a:solidFill>
                  <a:srgbClr val="557B83"/>
                </a:solidFill>
                <a:latin typeface="Playfair Display" pitchFamily="2" charset="77"/>
              </a:rPr>
              <a:t>Résultats</a:t>
            </a:r>
          </a:p>
        </p:txBody>
      </p:sp>
      <p:sp>
        <p:nvSpPr>
          <p:cNvPr id="18" name="ZoneTexte 17">
            <a:extLst>
              <a:ext uri="{FF2B5EF4-FFF2-40B4-BE49-F238E27FC236}">
                <a16:creationId xmlns:a16="http://schemas.microsoft.com/office/drawing/2014/main" id="{E91E5332-0CA8-B887-7489-1A861A2E3B4B}"/>
              </a:ext>
            </a:extLst>
          </p:cNvPr>
          <p:cNvSpPr txBox="1"/>
          <p:nvPr/>
        </p:nvSpPr>
        <p:spPr>
          <a:xfrm>
            <a:off x="2438400" y="21184798"/>
            <a:ext cx="28045002" cy="5632311"/>
          </a:xfrm>
          <a:prstGeom prst="rect">
            <a:avLst/>
          </a:prstGeom>
          <a:noFill/>
        </p:spPr>
        <p:txBody>
          <a:bodyPr wrap="square" rtlCol="0">
            <a:spAutoFit/>
          </a:bodyPr>
          <a:lstStyle/>
          <a:p>
            <a:pPr algn="just"/>
            <a:r>
              <a:rPr lang="fr-CA" sz="4000" dirty="0">
                <a:solidFill>
                  <a:srgbClr val="557B83"/>
                </a:solidFill>
                <a:latin typeface="Playfair Display" pitchFamily="2" charset="77"/>
              </a:rPr>
              <a:t>Des comparaisons de moyenne (test </a:t>
            </a:r>
            <a:r>
              <a:rPr lang="fr-CA" sz="4000" dirty="0" err="1">
                <a:solidFill>
                  <a:srgbClr val="557B83"/>
                </a:solidFill>
                <a:latin typeface="Playfair Display" pitchFamily="2" charset="77"/>
              </a:rPr>
              <a:t>t</a:t>
            </a:r>
            <a:r>
              <a:rPr lang="fr-CA" sz="4000" dirty="0">
                <a:solidFill>
                  <a:srgbClr val="557B83"/>
                </a:solidFill>
                <a:latin typeface="Playfair Display" pitchFamily="2" charset="77"/>
              </a:rPr>
              <a:t>) ont d’abord été effectuées. Les résultats démontrent qu’il n’y a aucune différence statistiquement significative entre les parents recevant des aides financières et ceux n’en bénéficiant pas sur leur perception du soutien matériel et financier obtenu (</a:t>
            </a:r>
            <a:r>
              <a:rPr lang="fr-FR" sz="4000" i="1" dirty="0" err="1">
                <a:solidFill>
                  <a:srgbClr val="557B83"/>
                </a:solidFill>
                <a:latin typeface="Playfair Display" pitchFamily="2" charset="77"/>
              </a:rPr>
              <a:t>t</a:t>
            </a:r>
            <a:r>
              <a:rPr lang="fr-FR" sz="4000" dirty="0">
                <a:solidFill>
                  <a:srgbClr val="557B83"/>
                </a:solidFill>
                <a:latin typeface="Playfair Display" pitchFamily="2" charset="77"/>
              </a:rPr>
              <a:t>(123) = 0,81, </a:t>
            </a:r>
            <a:r>
              <a:rPr lang="fr-FR" sz="4000" i="1" dirty="0">
                <a:solidFill>
                  <a:srgbClr val="557B83"/>
                </a:solidFill>
                <a:latin typeface="Playfair Display" pitchFamily="2" charset="77"/>
              </a:rPr>
              <a:t>p</a:t>
            </a:r>
            <a:r>
              <a:rPr lang="fr-FR" sz="4000" dirty="0">
                <a:solidFill>
                  <a:srgbClr val="557B83"/>
                </a:solidFill>
                <a:latin typeface="Playfair Display" pitchFamily="2" charset="77"/>
              </a:rPr>
              <a:t> = 0,421, </a:t>
            </a:r>
            <a:r>
              <a:rPr lang="fr-FR" sz="4000" i="1" dirty="0">
                <a:solidFill>
                  <a:srgbClr val="557B83"/>
                </a:solidFill>
                <a:latin typeface="Playfair Display" pitchFamily="2" charset="77"/>
              </a:rPr>
              <a:t>d</a:t>
            </a:r>
            <a:r>
              <a:rPr lang="fr-FR" sz="4000" dirty="0">
                <a:solidFill>
                  <a:srgbClr val="557B83"/>
                </a:solidFill>
                <a:latin typeface="Playfair Display" pitchFamily="2" charset="77"/>
              </a:rPr>
              <a:t> = 0,56</a:t>
            </a:r>
            <a:r>
              <a:rPr lang="fr-CA" sz="4000" dirty="0">
                <a:solidFill>
                  <a:srgbClr val="557B83"/>
                </a:solidFill>
                <a:latin typeface="Playfair Display" pitchFamily="2" charset="77"/>
              </a:rPr>
              <a:t> ) et de leur perception de leur qualité de vie globale (</a:t>
            </a:r>
            <a:r>
              <a:rPr lang="fr-FR" sz="4000" i="1" dirty="0" err="1">
                <a:solidFill>
                  <a:srgbClr val="557B83"/>
                </a:solidFill>
                <a:latin typeface="Playfair Display" pitchFamily="2" charset="77"/>
              </a:rPr>
              <a:t>t</a:t>
            </a:r>
            <a:r>
              <a:rPr lang="fr-FR" sz="4000" dirty="0">
                <a:solidFill>
                  <a:srgbClr val="557B83"/>
                </a:solidFill>
                <a:latin typeface="Playfair Display" pitchFamily="2" charset="77"/>
              </a:rPr>
              <a:t>(151) = -2,19, </a:t>
            </a:r>
            <a:r>
              <a:rPr lang="fr-FR" sz="4000" i="1" dirty="0">
                <a:solidFill>
                  <a:srgbClr val="557B83"/>
                </a:solidFill>
                <a:latin typeface="Playfair Display" pitchFamily="2" charset="77"/>
              </a:rPr>
              <a:t>p</a:t>
            </a:r>
            <a:r>
              <a:rPr lang="fr-FR" sz="4000" dirty="0">
                <a:solidFill>
                  <a:srgbClr val="557B83"/>
                </a:solidFill>
                <a:latin typeface="Playfair Display" pitchFamily="2" charset="77"/>
              </a:rPr>
              <a:t> = 0,738, </a:t>
            </a:r>
            <a:r>
              <a:rPr lang="fr-FR" sz="4000" i="1" dirty="0">
                <a:solidFill>
                  <a:srgbClr val="557B83"/>
                </a:solidFill>
                <a:latin typeface="Playfair Display" pitchFamily="2" charset="77"/>
              </a:rPr>
              <a:t>d</a:t>
            </a:r>
            <a:r>
              <a:rPr lang="fr-FR" sz="4000" dirty="0">
                <a:solidFill>
                  <a:srgbClr val="557B83"/>
                </a:solidFill>
                <a:latin typeface="Playfair Display" pitchFamily="2" charset="77"/>
              </a:rPr>
              <a:t> = 0,56</a:t>
            </a:r>
            <a:r>
              <a:rPr lang="fr-CA" sz="4000" dirty="0">
                <a:solidFill>
                  <a:srgbClr val="557B83"/>
                </a:solidFill>
                <a:latin typeface="Playfair Display" pitchFamily="2" charset="77"/>
              </a:rPr>
              <a:t> ). </a:t>
            </a:r>
          </a:p>
          <a:p>
            <a:pPr algn="just"/>
            <a:endParaRPr lang="fr-CA" sz="4000" dirty="0">
              <a:solidFill>
                <a:srgbClr val="557B83"/>
              </a:solidFill>
              <a:latin typeface="Playfair Display" pitchFamily="2" charset="77"/>
            </a:endParaRPr>
          </a:p>
          <a:p>
            <a:pPr algn="just"/>
            <a:r>
              <a:rPr lang="fr-CA" sz="4000" dirty="0">
                <a:solidFill>
                  <a:srgbClr val="557B83"/>
                </a:solidFill>
                <a:latin typeface="Playfair Display" pitchFamily="2" charset="77"/>
              </a:rPr>
              <a:t>Des régressions linéaires multiples ont été effectuées. En contrôlant la variable du revenu familial annuel, il n’y a aucun effet des aides financières sur la perception du soutien matériel et financier (∆</a:t>
            </a:r>
            <a:r>
              <a:rPr lang="fr-CA" sz="4000" i="1" dirty="0">
                <a:solidFill>
                  <a:srgbClr val="557B83"/>
                </a:solidFill>
                <a:latin typeface="Playfair Display" pitchFamily="2" charset="77"/>
              </a:rPr>
              <a:t>R</a:t>
            </a:r>
            <a:r>
              <a:rPr lang="fr-CA" sz="4000" i="1" baseline="30000" dirty="0">
                <a:solidFill>
                  <a:srgbClr val="557B83"/>
                </a:solidFill>
                <a:latin typeface="Playfair Display" pitchFamily="2" charset="77"/>
              </a:rPr>
              <a:t>2</a:t>
            </a:r>
            <a:r>
              <a:rPr lang="fr-CA" sz="4000" dirty="0">
                <a:solidFill>
                  <a:srgbClr val="557B83"/>
                </a:solidFill>
                <a:latin typeface="Playfair Display" pitchFamily="2" charset="77"/>
              </a:rPr>
              <a:t> = 0,014, </a:t>
            </a:r>
            <a:r>
              <a:rPr lang="fr-CA" sz="4000" i="1" dirty="0">
                <a:solidFill>
                  <a:srgbClr val="557B83"/>
                </a:solidFill>
                <a:latin typeface="Playfair Display" pitchFamily="2" charset="77"/>
              </a:rPr>
              <a:t>F</a:t>
            </a:r>
            <a:r>
              <a:rPr lang="fr-CA" sz="4000" dirty="0">
                <a:solidFill>
                  <a:srgbClr val="557B83"/>
                </a:solidFill>
                <a:latin typeface="Playfair Display" pitchFamily="2" charset="77"/>
              </a:rPr>
              <a:t>(1, 119) = 0,331, </a:t>
            </a:r>
            <a:r>
              <a:rPr lang="fr-CA" sz="4000" i="1" dirty="0">
                <a:solidFill>
                  <a:srgbClr val="557B83"/>
                </a:solidFill>
                <a:latin typeface="Playfair Display" pitchFamily="2" charset="77"/>
              </a:rPr>
              <a:t>p</a:t>
            </a:r>
            <a:r>
              <a:rPr lang="fr-CA" sz="4000" dirty="0">
                <a:solidFill>
                  <a:srgbClr val="557B83"/>
                </a:solidFill>
                <a:latin typeface="Playfair Display" pitchFamily="2" charset="77"/>
              </a:rPr>
              <a:t> = 0,566) .  Similairement, en contrôlant la variable du revenu familial annuel, il n’y a aucun effet des aides financières sur la qualité de vie globale des parents (∆</a:t>
            </a:r>
            <a:r>
              <a:rPr lang="fr-CA" sz="4000" i="1" dirty="0">
                <a:solidFill>
                  <a:srgbClr val="557B83"/>
                </a:solidFill>
                <a:latin typeface="Playfair Display" pitchFamily="2" charset="77"/>
              </a:rPr>
              <a:t>R</a:t>
            </a:r>
            <a:r>
              <a:rPr lang="fr-CA" sz="4000" i="1" baseline="30000" dirty="0">
                <a:solidFill>
                  <a:srgbClr val="557B83"/>
                </a:solidFill>
                <a:latin typeface="Playfair Display" pitchFamily="2" charset="77"/>
              </a:rPr>
              <a:t>2</a:t>
            </a:r>
            <a:r>
              <a:rPr lang="fr-CA" sz="4000" dirty="0">
                <a:solidFill>
                  <a:srgbClr val="557B83"/>
                </a:solidFill>
                <a:latin typeface="Playfair Display" pitchFamily="2" charset="77"/>
              </a:rPr>
              <a:t> = 0,077, </a:t>
            </a:r>
            <a:r>
              <a:rPr lang="fr-CA" sz="4000" i="1" dirty="0">
                <a:solidFill>
                  <a:srgbClr val="557B83"/>
                </a:solidFill>
                <a:latin typeface="Playfair Display" pitchFamily="2" charset="77"/>
              </a:rPr>
              <a:t>F</a:t>
            </a:r>
            <a:r>
              <a:rPr lang="fr-CA" sz="4000" dirty="0">
                <a:solidFill>
                  <a:srgbClr val="557B83"/>
                </a:solidFill>
                <a:latin typeface="Playfair Display" pitchFamily="2" charset="77"/>
              </a:rPr>
              <a:t>(1, 147) = 2,243, </a:t>
            </a:r>
            <a:r>
              <a:rPr lang="fr-CA" sz="4000" i="1" dirty="0">
                <a:solidFill>
                  <a:srgbClr val="557B83"/>
                </a:solidFill>
                <a:latin typeface="Playfair Display" pitchFamily="2" charset="77"/>
              </a:rPr>
              <a:t>p</a:t>
            </a:r>
            <a:r>
              <a:rPr lang="fr-CA" sz="4000" dirty="0">
                <a:solidFill>
                  <a:srgbClr val="557B83"/>
                </a:solidFill>
                <a:latin typeface="Playfair Display" pitchFamily="2" charset="77"/>
              </a:rPr>
              <a:t> = 0,136).</a:t>
            </a:r>
            <a:endParaRPr lang="fr-FR" sz="4000" dirty="0">
              <a:solidFill>
                <a:srgbClr val="557B83"/>
              </a:solidFill>
              <a:latin typeface="Playfair Display" pitchFamily="2" charset="77"/>
            </a:endParaRPr>
          </a:p>
        </p:txBody>
      </p:sp>
      <p:sp>
        <p:nvSpPr>
          <p:cNvPr id="19" name="ZoneTexte 18">
            <a:extLst>
              <a:ext uri="{FF2B5EF4-FFF2-40B4-BE49-F238E27FC236}">
                <a16:creationId xmlns:a16="http://schemas.microsoft.com/office/drawing/2014/main" id="{A21B1824-0477-C8BD-D239-AB99F3D25B40}"/>
              </a:ext>
            </a:extLst>
          </p:cNvPr>
          <p:cNvSpPr txBox="1"/>
          <p:nvPr/>
        </p:nvSpPr>
        <p:spPr>
          <a:xfrm>
            <a:off x="7924800" y="27233774"/>
            <a:ext cx="5050973" cy="784830"/>
          </a:xfrm>
          <a:prstGeom prst="rect">
            <a:avLst/>
          </a:prstGeom>
          <a:noFill/>
        </p:spPr>
        <p:txBody>
          <a:bodyPr wrap="square" rtlCol="0">
            <a:spAutoFit/>
          </a:bodyPr>
          <a:lstStyle/>
          <a:p>
            <a:r>
              <a:rPr lang="fr-FR" sz="4500" b="1" dirty="0">
                <a:solidFill>
                  <a:srgbClr val="557B83"/>
                </a:solidFill>
                <a:latin typeface="Playfair Display" pitchFamily="2" charset="77"/>
              </a:rPr>
              <a:t>Conclusion</a:t>
            </a:r>
          </a:p>
        </p:txBody>
      </p:sp>
      <p:sp>
        <p:nvSpPr>
          <p:cNvPr id="20" name="ZoneTexte 19">
            <a:extLst>
              <a:ext uri="{FF2B5EF4-FFF2-40B4-BE49-F238E27FC236}">
                <a16:creationId xmlns:a16="http://schemas.microsoft.com/office/drawing/2014/main" id="{8D1A5925-A513-B1CC-ABFE-C8685C10895E}"/>
              </a:ext>
            </a:extLst>
          </p:cNvPr>
          <p:cNvSpPr txBox="1"/>
          <p:nvPr/>
        </p:nvSpPr>
        <p:spPr>
          <a:xfrm>
            <a:off x="7924800" y="28084975"/>
            <a:ext cx="22558600" cy="3170099"/>
          </a:xfrm>
          <a:prstGeom prst="rect">
            <a:avLst/>
          </a:prstGeom>
          <a:noFill/>
        </p:spPr>
        <p:txBody>
          <a:bodyPr wrap="square" rtlCol="0">
            <a:spAutoFit/>
          </a:bodyPr>
          <a:lstStyle/>
          <a:p>
            <a:pPr algn="just"/>
            <a:r>
              <a:rPr lang="fr-CA" sz="4000" dirty="0">
                <a:solidFill>
                  <a:srgbClr val="557B83"/>
                </a:solidFill>
                <a:latin typeface="Playfair Display" pitchFamily="2" charset="77"/>
              </a:rPr>
              <a:t>En somme, les aides financières dont bénéficient les parents d’enfants ayant un TSA au Québec ne semblent pas répondre à leurs besoins en termes de soutien matériel et financier, et ce, peu importe l’aisance financière des parents. Des recherches ultérieures sont donc nécessaires pour déterminer quels sont les réels besoins financiers de ces parents afin de mieux identifier l’aide que l’on peut leur apporter. </a:t>
            </a:r>
            <a:endParaRPr lang="fr-FR" sz="4000" dirty="0">
              <a:solidFill>
                <a:srgbClr val="557B83"/>
              </a:solidFill>
              <a:latin typeface="Playfair Display" pitchFamily="2" charset="77"/>
            </a:endParaRPr>
          </a:p>
        </p:txBody>
      </p:sp>
      <p:pic>
        <p:nvPicPr>
          <p:cNvPr id="21" name="Image 20">
            <a:extLst>
              <a:ext uri="{FF2B5EF4-FFF2-40B4-BE49-F238E27FC236}">
                <a16:creationId xmlns:a16="http://schemas.microsoft.com/office/drawing/2014/main" id="{09585213-FD46-553B-F630-7605455AAE18}"/>
              </a:ext>
            </a:extLst>
          </p:cNvPr>
          <p:cNvPicPr>
            <a:picLocks noChangeAspect="1"/>
          </p:cNvPicPr>
          <p:nvPr/>
        </p:nvPicPr>
        <p:blipFill>
          <a:blip r:embed="rId2"/>
          <a:stretch>
            <a:fillRect/>
          </a:stretch>
        </p:blipFill>
        <p:spPr>
          <a:xfrm>
            <a:off x="20563609" y="5981506"/>
            <a:ext cx="4775259" cy="1569014"/>
          </a:xfrm>
          <a:prstGeom prst="rect">
            <a:avLst/>
          </a:prstGeom>
        </p:spPr>
      </p:pic>
      <p:pic>
        <p:nvPicPr>
          <p:cNvPr id="22" name="Image 21">
            <a:extLst>
              <a:ext uri="{FF2B5EF4-FFF2-40B4-BE49-F238E27FC236}">
                <a16:creationId xmlns:a16="http://schemas.microsoft.com/office/drawing/2014/main" id="{25E5FAD3-89E6-5F07-34CF-1356B6B0644B}"/>
              </a:ext>
            </a:extLst>
          </p:cNvPr>
          <p:cNvPicPr>
            <a:picLocks noChangeAspect="1"/>
          </p:cNvPicPr>
          <p:nvPr/>
        </p:nvPicPr>
        <p:blipFill>
          <a:blip r:embed="rId3"/>
          <a:stretch>
            <a:fillRect/>
          </a:stretch>
        </p:blipFill>
        <p:spPr>
          <a:xfrm>
            <a:off x="16301077" y="5941793"/>
            <a:ext cx="3666584" cy="1656590"/>
          </a:xfrm>
          <a:prstGeom prst="rect">
            <a:avLst/>
          </a:prstGeom>
        </p:spPr>
      </p:pic>
      <p:pic>
        <p:nvPicPr>
          <p:cNvPr id="23" name="Image 22">
            <a:extLst>
              <a:ext uri="{FF2B5EF4-FFF2-40B4-BE49-F238E27FC236}">
                <a16:creationId xmlns:a16="http://schemas.microsoft.com/office/drawing/2014/main" id="{20970760-0192-D563-7402-AAF5C04A9626}"/>
              </a:ext>
            </a:extLst>
          </p:cNvPr>
          <p:cNvPicPr>
            <a:picLocks noChangeAspect="1"/>
          </p:cNvPicPr>
          <p:nvPr/>
        </p:nvPicPr>
        <p:blipFill>
          <a:blip r:embed="rId4"/>
          <a:stretch>
            <a:fillRect/>
          </a:stretch>
        </p:blipFill>
        <p:spPr>
          <a:xfrm>
            <a:off x="12136695" y="5811880"/>
            <a:ext cx="3799854" cy="2127919"/>
          </a:xfrm>
          <a:prstGeom prst="rect">
            <a:avLst/>
          </a:prstGeom>
        </p:spPr>
      </p:pic>
    </p:spTree>
    <p:extLst>
      <p:ext uri="{BB962C8B-B14F-4D97-AF65-F5344CB8AC3E}">
        <p14:creationId xmlns:p14="http://schemas.microsoft.com/office/powerpoint/2010/main" val="3621940571"/>
      </p:ext>
    </p:extLst>
  </p:cSld>
  <p:clrMapOvr>
    <a:masterClrMapping/>
  </p:clrMapOvr>
</p:sld>
</file>

<file path=ppt/theme/theme1.xml><?xml version="1.0" encoding="utf-8"?>
<a:theme xmlns:a="http://schemas.openxmlformats.org/drawingml/2006/main" name="Nell template">
  <a:themeElements>
    <a:clrScheme name="Custom 347">
      <a:dk1>
        <a:srgbClr val="535B5D"/>
      </a:dk1>
      <a:lt1>
        <a:srgbClr val="FFFFFF"/>
      </a:lt1>
      <a:dk2>
        <a:srgbClr val="557B83"/>
      </a:dk2>
      <a:lt2>
        <a:srgbClr val="EFF2F3"/>
      </a:lt2>
      <a:accent1>
        <a:srgbClr val="8AB7C4"/>
      </a:accent1>
      <a:accent2>
        <a:srgbClr val="BED7DE"/>
      </a:accent2>
      <a:accent3>
        <a:srgbClr val="CCAE74"/>
      </a:accent3>
      <a:accent4>
        <a:srgbClr val="E5DBC8"/>
      </a:accent4>
      <a:accent5>
        <a:srgbClr val="EC9D82"/>
      </a:accent5>
      <a:accent6>
        <a:srgbClr val="92685D"/>
      </a:accent6>
      <a:hlink>
        <a:srgbClr val="557B83"/>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TotalTime>
  <Words>774</Words>
  <Application>Microsoft Macintosh PowerPoint</Application>
  <PresentationFormat>Personnalisé</PresentationFormat>
  <Paragraphs>20</Paragraphs>
  <Slides>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Raleway Thin</vt:lpstr>
      <vt:lpstr>Playfair Display</vt:lpstr>
      <vt:lpstr>Arial</vt:lpstr>
      <vt:lpstr>Nell template</vt:lpstr>
      <vt:lpstr>Effet des aides financières sur la perception du soutien matériel et financier et de la qualité de vie des parents d’enfants ayant un trouble du spectre de l’autisme au Québec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Effet des aides financières sur la perception du soutien matériel et financier et de la qualité de vie des parents d’enfants ayant un trouble du spectre de l’autisme au Québec</dc:title>
  <cp:lastModifiedBy>Nathalie</cp:lastModifiedBy>
  <cp:revision>32</cp:revision>
  <dcterms:modified xsi:type="dcterms:W3CDTF">2023-11-24T02:45:40Z</dcterms:modified>
</cp:coreProperties>
</file>