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77" r:id="rId4"/>
    <p:sldId id="276" r:id="rId5"/>
    <p:sldId id="258" r:id="rId6"/>
    <p:sldId id="259" r:id="rId7"/>
    <p:sldId id="264" r:id="rId8"/>
    <p:sldId id="260" r:id="rId9"/>
    <p:sldId id="265" r:id="rId10"/>
    <p:sldId id="261" r:id="rId11"/>
    <p:sldId id="262" r:id="rId12"/>
    <p:sldId id="286" r:id="rId13"/>
    <p:sldId id="263" r:id="rId14"/>
    <p:sldId id="279" r:id="rId15"/>
    <p:sldId id="269" r:id="rId16"/>
    <p:sldId id="268" r:id="rId17"/>
    <p:sldId id="267" r:id="rId18"/>
    <p:sldId id="281" r:id="rId19"/>
    <p:sldId id="266" r:id="rId20"/>
    <p:sldId id="280" r:id="rId21"/>
    <p:sldId id="270" r:id="rId22"/>
    <p:sldId id="282" r:id="rId23"/>
    <p:sldId id="271" r:id="rId24"/>
    <p:sldId id="283" r:id="rId25"/>
    <p:sldId id="272" r:id="rId26"/>
    <p:sldId id="284" r:id="rId27"/>
    <p:sldId id="273" r:id="rId28"/>
    <p:sldId id="285" r:id="rId29"/>
    <p:sldId id="288" r:id="rId30"/>
    <p:sldId id="289" r:id="rId31"/>
    <p:sldId id="274" r:id="rId32"/>
    <p:sldId id="290" r:id="rId33"/>
    <p:sldId id="275" r:id="rId34"/>
    <p:sldId id="287"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212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13-04-10</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CA"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13-04-10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CA" smtClean="0"/>
              <a:t>Cliquez et modifiez le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13-04-10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13-04-10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13-04-10</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CA" smtClean="0"/>
              <a:t>Cliquez et modifiez le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CA" smtClean="0"/>
              <a:t>Cliquez et modifiez le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13-04-10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CA" smtClean="0"/>
              <a:t>Cliquez et modifiez le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13-04-10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13-04-10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13-04-10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13-04-10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CA" smtClean="0"/>
              <a:t>Cliquez et modifiez le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13-04-10</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CA" smtClean="0"/>
              <a:t>Cliquez et modifiez le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13-04-10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CA" smtClean="0"/>
              <a:t>Cliquez et modifiez le titre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642805" y="4648200"/>
            <a:ext cx="6553200" cy="1664762"/>
          </a:xfrm>
        </p:spPr>
        <p:txBody>
          <a:bodyPr>
            <a:normAutofit/>
          </a:bodyPr>
          <a:lstStyle/>
          <a:p>
            <a:r>
              <a:rPr lang="fr-FR" sz="1400" dirty="0" smtClean="0"/>
              <a:t>Nathalie Poirier</a:t>
            </a:r>
          </a:p>
          <a:p>
            <a:r>
              <a:rPr lang="fr-FR" sz="1400" dirty="0" smtClean="0"/>
              <a:t>Avril 2013</a:t>
            </a:r>
            <a:endParaRPr lang="fr-FR" sz="1400" dirty="0"/>
          </a:p>
        </p:txBody>
      </p:sp>
      <p:sp>
        <p:nvSpPr>
          <p:cNvPr id="3" name="Titre 2"/>
          <p:cNvSpPr>
            <a:spLocks noGrp="1"/>
          </p:cNvSpPr>
          <p:nvPr>
            <p:ph type="ctrTitle"/>
          </p:nvPr>
        </p:nvSpPr>
        <p:spPr>
          <a:xfrm>
            <a:off x="604705" y="2085364"/>
            <a:ext cx="6629400" cy="2348092"/>
          </a:xfrm>
        </p:spPr>
        <p:txBody>
          <a:bodyPr/>
          <a:lstStyle/>
          <a:p>
            <a:r>
              <a:rPr lang="fr-FR" sz="3200" dirty="0">
                <a:latin typeface="+mn-lt"/>
              </a:rPr>
              <a:t>synthèse des connaissances </a:t>
            </a:r>
            <a:r>
              <a:rPr lang="fr-FR" sz="3200" dirty="0" smtClean="0">
                <a:latin typeface="+mn-lt"/>
              </a:rPr>
              <a:t>actuelles sur le TSA</a:t>
            </a:r>
            <a:endParaRPr lang="fr-FR" sz="3200" dirty="0">
              <a:latin typeface="+mn-lt"/>
            </a:endParaRPr>
          </a:p>
        </p:txBody>
      </p:sp>
      <p:pic>
        <p:nvPicPr>
          <p:cNvPr id="5" name="Image 4" descr="enfan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1" y="311150"/>
            <a:ext cx="2540000" cy="2463800"/>
          </a:xfrm>
          <a:prstGeom prst="rect">
            <a:avLst/>
          </a:prstGeom>
        </p:spPr>
      </p:pic>
      <p:pic>
        <p:nvPicPr>
          <p:cNvPr id="6" name="Image 5" descr="Adolesc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7274" y="311150"/>
            <a:ext cx="3085822" cy="2463800"/>
          </a:xfrm>
          <a:prstGeom prst="rect">
            <a:avLst/>
          </a:prstGeom>
        </p:spPr>
      </p:pic>
      <p:pic>
        <p:nvPicPr>
          <p:cNvPr id="7" name="Image 6" descr="femm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5455" y="311150"/>
            <a:ext cx="2401453" cy="2324100"/>
          </a:xfrm>
          <a:prstGeom prst="rect">
            <a:avLst/>
          </a:prstGeom>
        </p:spPr>
      </p:pic>
    </p:spTree>
    <p:extLst>
      <p:ext uri="{BB962C8B-B14F-4D97-AF65-F5344CB8AC3E}">
        <p14:creationId xmlns:p14="http://schemas.microsoft.com/office/powerpoint/2010/main" val="275926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Pré-expérimentation</a:t>
            </a:r>
            <a:endParaRPr lang="fr-FR" sz="2400" dirty="0">
              <a:latin typeface="+mn-l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46307900"/>
              </p:ext>
            </p:extLst>
          </p:nvPr>
        </p:nvGraphicFramePr>
        <p:xfrm>
          <a:off x="457200" y="1736022"/>
          <a:ext cx="8229600" cy="4753887"/>
        </p:xfrm>
        <a:graphic>
          <a:graphicData uri="http://schemas.openxmlformats.org/drawingml/2006/table">
            <a:tbl>
              <a:tblPr firstRow="1" bandRow="1">
                <a:tableStyleId>{3C2FFA5D-87B4-456A-9821-1D502468CF0F}</a:tableStyleId>
              </a:tblPr>
              <a:tblGrid>
                <a:gridCol w="1645920"/>
                <a:gridCol w="1645920"/>
                <a:gridCol w="1645920"/>
                <a:gridCol w="1645920"/>
                <a:gridCol w="1645920"/>
              </a:tblGrid>
              <a:tr h="781290">
                <a:tc>
                  <a:txBody>
                    <a:bodyPr/>
                    <a:lstStyle/>
                    <a:p>
                      <a:endParaRPr lang="fr-FR" dirty="0"/>
                    </a:p>
                  </a:txBody>
                  <a:tcPr/>
                </a:tc>
                <a:tc>
                  <a:txBody>
                    <a:bodyPr/>
                    <a:lstStyle/>
                    <a:p>
                      <a:r>
                        <a:rPr lang="fr-FR" dirty="0" smtClean="0"/>
                        <a:t>Préscolaire</a:t>
                      </a:r>
                      <a:endParaRPr lang="fr-FR" dirty="0"/>
                    </a:p>
                  </a:txBody>
                  <a:tcPr/>
                </a:tc>
                <a:tc>
                  <a:txBody>
                    <a:bodyPr/>
                    <a:lstStyle/>
                    <a:p>
                      <a:r>
                        <a:rPr lang="fr-FR" dirty="0" smtClean="0"/>
                        <a:t>Scolaire</a:t>
                      </a:r>
                      <a:endParaRPr lang="fr-FR" dirty="0"/>
                    </a:p>
                  </a:txBody>
                  <a:tcPr/>
                </a:tc>
                <a:tc>
                  <a:txBody>
                    <a:bodyPr/>
                    <a:lstStyle/>
                    <a:p>
                      <a:r>
                        <a:rPr lang="fr-FR" dirty="0" smtClean="0"/>
                        <a:t>Secondaire</a:t>
                      </a:r>
                      <a:endParaRPr lang="fr-FR" dirty="0"/>
                    </a:p>
                  </a:txBody>
                  <a:tcPr/>
                </a:tc>
                <a:tc>
                  <a:txBody>
                    <a:bodyPr/>
                    <a:lstStyle/>
                    <a:p>
                      <a:r>
                        <a:rPr lang="fr-FR" dirty="0" smtClean="0"/>
                        <a:t>Vie Adulte</a:t>
                      </a:r>
                      <a:endParaRPr lang="fr-FR" dirty="0"/>
                    </a:p>
                  </a:txBody>
                  <a:tcPr/>
                </a:tc>
              </a:tr>
              <a:tr h="1142705">
                <a:tc>
                  <a:txBody>
                    <a:bodyPr/>
                    <a:lstStyle/>
                    <a:p>
                      <a:r>
                        <a:rPr lang="fr-FR" dirty="0" smtClean="0"/>
                        <a:t>Léger</a:t>
                      </a:r>
                    </a:p>
                    <a:p>
                      <a:endParaRPr lang="fr-FR" dirty="0" smtClean="0"/>
                    </a:p>
                    <a:p>
                      <a:r>
                        <a:rPr lang="fr-FR" dirty="0" smtClean="0"/>
                        <a:t>Classe ordinaire</a:t>
                      </a:r>
                    </a:p>
                  </a:txBody>
                  <a:tcPr/>
                </a:tc>
                <a:tc>
                  <a:txBody>
                    <a:bodyPr/>
                    <a:lstStyle/>
                    <a:p>
                      <a:endParaRPr lang="fr-FR" dirty="0"/>
                    </a:p>
                  </a:txBody>
                  <a:tcPr/>
                </a:tc>
                <a:tc>
                  <a:txBody>
                    <a:bodyPr/>
                    <a:lstStyle/>
                    <a:p>
                      <a:r>
                        <a:rPr lang="fr-FR" b="1" dirty="0" smtClean="0">
                          <a:solidFill>
                            <a:srgbClr val="A5AB81"/>
                          </a:solidFill>
                        </a:rPr>
                        <a:t>Maude 7 ans</a:t>
                      </a:r>
                    </a:p>
                    <a:p>
                      <a:r>
                        <a:rPr lang="fr-FR" b="1" dirty="0" smtClean="0">
                          <a:solidFill>
                            <a:srgbClr val="A5AB81"/>
                          </a:solidFill>
                        </a:rPr>
                        <a:t>Sœur 10 ans</a:t>
                      </a:r>
                      <a:endParaRPr lang="fr-FR" b="1" dirty="0">
                        <a:solidFill>
                          <a:srgbClr val="A5AB81"/>
                        </a:solidFill>
                      </a:endParaRPr>
                    </a:p>
                  </a:txBody>
                  <a:tcPr/>
                </a:tc>
                <a:tc>
                  <a:txBody>
                    <a:bodyPr/>
                    <a:lstStyle/>
                    <a:p>
                      <a:endParaRPr lang="fr-FR" dirty="0"/>
                    </a:p>
                  </a:txBody>
                  <a:tcPr/>
                </a:tc>
                <a:tc>
                  <a:txBody>
                    <a:bodyPr/>
                    <a:lstStyle/>
                    <a:p>
                      <a:endParaRPr lang="fr-FR" dirty="0"/>
                    </a:p>
                  </a:txBody>
                  <a:tcPr/>
                </a:tc>
              </a:tr>
              <a:tr h="1493787">
                <a:tc>
                  <a:txBody>
                    <a:bodyPr/>
                    <a:lstStyle/>
                    <a:p>
                      <a:r>
                        <a:rPr lang="fr-FR" dirty="0" smtClean="0"/>
                        <a:t>Moyen</a:t>
                      </a:r>
                    </a:p>
                    <a:p>
                      <a:endParaRPr lang="fr-FR" dirty="0" smtClean="0"/>
                    </a:p>
                    <a:p>
                      <a:r>
                        <a:rPr lang="fr-FR" dirty="0" smtClean="0"/>
                        <a:t>Classe spéciale</a:t>
                      </a:r>
                    </a:p>
                  </a:txBody>
                  <a:tcPr/>
                </a:tc>
                <a:tc>
                  <a:txBody>
                    <a:bodyPr/>
                    <a:lstStyle/>
                    <a:p>
                      <a:endParaRPr lang="fr-FR" b="1" dirty="0">
                        <a:solidFill>
                          <a:srgbClr val="FFD266"/>
                        </a:solidFill>
                      </a:endParaRPr>
                    </a:p>
                  </a:txBody>
                  <a:tcPr/>
                </a:tc>
                <a:tc>
                  <a:txBody>
                    <a:bodyPr/>
                    <a:lstStyle/>
                    <a:p>
                      <a:r>
                        <a:rPr lang="fr-FR" b="1" dirty="0" smtClean="0">
                          <a:solidFill>
                            <a:schemeClr val="accent3"/>
                          </a:solidFill>
                        </a:rPr>
                        <a:t>Louis 13 ans</a:t>
                      </a:r>
                    </a:p>
                    <a:p>
                      <a:r>
                        <a:rPr lang="fr-FR" b="1" dirty="0" smtClean="0">
                          <a:solidFill>
                            <a:schemeClr val="accent3"/>
                          </a:solidFill>
                        </a:rPr>
                        <a:t>Frère</a:t>
                      </a:r>
                      <a:r>
                        <a:rPr lang="fr-FR" b="1" baseline="0" dirty="0" smtClean="0">
                          <a:solidFill>
                            <a:schemeClr val="accent3"/>
                          </a:solidFill>
                        </a:rPr>
                        <a:t> de 10 ans</a:t>
                      </a:r>
                      <a:endParaRPr lang="fr-FR" b="1" dirty="0">
                        <a:solidFill>
                          <a:schemeClr val="accent3"/>
                        </a:solidFill>
                      </a:endParaRPr>
                    </a:p>
                  </a:txBody>
                  <a:tcPr/>
                </a:tc>
                <a:tc>
                  <a:txBody>
                    <a:bodyPr/>
                    <a:lstStyle/>
                    <a:p>
                      <a:endParaRPr lang="fr-FR" dirty="0"/>
                    </a:p>
                  </a:txBody>
                  <a:tcPr/>
                </a:tc>
                <a:tc>
                  <a:txBody>
                    <a:bodyPr/>
                    <a:lstStyle/>
                    <a:p>
                      <a:r>
                        <a:rPr lang="fr-FR" b="1" dirty="0" smtClean="0">
                          <a:solidFill>
                            <a:srgbClr val="A5AB81"/>
                          </a:solidFill>
                        </a:rPr>
                        <a:t>François 58 ans</a:t>
                      </a:r>
                    </a:p>
                    <a:p>
                      <a:r>
                        <a:rPr lang="fr-FR" b="1" dirty="0" smtClean="0">
                          <a:solidFill>
                            <a:srgbClr val="A5AB81"/>
                          </a:solidFill>
                        </a:rPr>
                        <a:t>Frère de 54 ans</a:t>
                      </a:r>
                      <a:endParaRPr lang="fr-FR" b="1" dirty="0">
                        <a:solidFill>
                          <a:srgbClr val="A5AB81"/>
                        </a:solidFill>
                      </a:endParaRPr>
                    </a:p>
                  </a:txBody>
                  <a:tcPr/>
                </a:tc>
              </a:tr>
              <a:tr h="1290090">
                <a:tc>
                  <a:txBody>
                    <a:bodyPr/>
                    <a:lstStyle/>
                    <a:p>
                      <a:r>
                        <a:rPr lang="fr-FR" dirty="0" smtClean="0"/>
                        <a:t>Sévère</a:t>
                      </a:r>
                    </a:p>
                    <a:p>
                      <a:endParaRPr lang="fr-FR" dirty="0" smtClean="0"/>
                    </a:p>
                    <a:p>
                      <a:r>
                        <a:rPr lang="fr-FR" dirty="0" smtClean="0"/>
                        <a:t>École</a:t>
                      </a:r>
                      <a:r>
                        <a:rPr lang="fr-FR" baseline="0" dirty="0" smtClean="0"/>
                        <a:t> spéciale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87220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L’analyse</a:t>
            </a:r>
            <a:endParaRPr lang="fr-FR" sz="2400" dirty="0">
              <a:latin typeface="+mn-lt"/>
            </a:endParaRPr>
          </a:p>
        </p:txBody>
      </p:sp>
      <p:sp>
        <p:nvSpPr>
          <p:cNvPr id="3" name="Espace réservé du contenu 2"/>
          <p:cNvSpPr>
            <a:spLocks noGrp="1"/>
          </p:cNvSpPr>
          <p:nvPr>
            <p:ph idx="1"/>
          </p:nvPr>
        </p:nvSpPr>
        <p:spPr/>
        <p:txBody>
          <a:bodyPr/>
          <a:lstStyle/>
          <a:p>
            <a:r>
              <a:rPr lang="fr-FR" dirty="0" smtClean="0"/>
              <a:t>Entrevue de deux heures</a:t>
            </a:r>
          </a:p>
          <a:p>
            <a:r>
              <a:rPr lang="fr-FR" dirty="0" smtClean="0"/>
              <a:t>Analysée à l’aide de </a:t>
            </a:r>
            <a:r>
              <a:rPr lang="fr-FR" dirty="0" err="1" smtClean="0"/>
              <a:t>Nvivo</a:t>
            </a:r>
            <a:r>
              <a:rPr lang="fr-FR" dirty="0"/>
              <a:t> </a:t>
            </a:r>
            <a:r>
              <a:rPr lang="fr-FR" dirty="0" smtClean="0"/>
              <a:t>9</a:t>
            </a:r>
          </a:p>
          <a:p>
            <a:r>
              <a:rPr lang="fr-FR" dirty="0" smtClean="0"/>
              <a:t>Se basant sur les </a:t>
            </a:r>
            <a:r>
              <a:rPr lang="fr-FR" dirty="0"/>
              <a:t>9</a:t>
            </a:r>
            <a:r>
              <a:rPr lang="fr-FR" dirty="0" smtClean="0"/>
              <a:t> thèmes de la recension des écrits</a:t>
            </a:r>
            <a:endParaRPr lang="fr-FR" dirty="0"/>
          </a:p>
        </p:txBody>
      </p:sp>
    </p:spTree>
    <p:extLst>
      <p:ext uri="{BB962C8B-B14F-4D97-AF65-F5344CB8AC3E}">
        <p14:creationId xmlns:p14="http://schemas.microsoft.com/office/powerpoint/2010/main" val="205072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dirty="0">
                <a:latin typeface="+mn-lt"/>
              </a:rPr>
              <a:t>La prévalence et le diagnostic</a:t>
            </a:r>
          </a:p>
        </p:txBody>
      </p:sp>
      <p:sp>
        <p:nvSpPr>
          <p:cNvPr id="3" name="Espace réservé du contenu 2"/>
          <p:cNvSpPr>
            <a:spLocks noGrp="1"/>
          </p:cNvSpPr>
          <p:nvPr>
            <p:ph idx="1"/>
          </p:nvPr>
        </p:nvSpPr>
        <p:spPr/>
        <p:txBody>
          <a:bodyPr>
            <a:normAutofit/>
          </a:bodyPr>
          <a:lstStyle/>
          <a:p>
            <a:r>
              <a:rPr lang="fr-FR" dirty="0" smtClean="0"/>
              <a:t>5 fois plus de garçons que de filles.</a:t>
            </a:r>
          </a:p>
          <a:p>
            <a:r>
              <a:rPr lang="fr-FR" dirty="0" smtClean="0"/>
              <a:t>1/88 enfant </a:t>
            </a:r>
            <a:r>
              <a:rPr lang="fr-FR" sz="2000" dirty="0" smtClean="0"/>
              <a:t>(CDC, 2012</a:t>
            </a:r>
            <a:r>
              <a:rPr lang="fr-FR" dirty="0" smtClean="0"/>
              <a:t>);1/50 enfant </a:t>
            </a:r>
            <a:r>
              <a:rPr lang="fr-FR" sz="2000" dirty="0" smtClean="0"/>
              <a:t>(CDC, 2013). </a:t>
            </a:r>
          </a:p>
          <a:p>
            <a:r>
              <a:rPr lang="fr-FR" dirty="0" smtClean="0"/>
              <a:t>Un diagnostic de TSA peut se donner de façon fiable à l’âge de 18 mois.</a:t>
            </a:r>
          </a:p>
          <a:p>
            <a:r>
              <a:rPr lang="fr-FR" dirty="0" smtClean="0"/>
              <a:t>L’enfant reçoit son diagnostic vers 5 ans. </a:t>
            </a:r>
          </a:p>
          <a:p>
            <a:r>
              <a:rPr lang="fr-FR" dirty="0" smtClean="0"/>
              <a:t>La famille aura vu en moyenne 5 spécialistes.</a:t>
            </a:r>
          </a:p>
          <a:p>
            <a:r>
              <a:rPr lang="fr-FR" dirty="0" smtClean="0"/>
              <a:t>Pédopsychiatre ; Psychologue É-U.</a:t>
            </a:r>
          </a:p>
          <a:p>
            <a:r>
              <a:rPr lang="fr-FR" dirty="0" smtClean="0"/>
              <a:t>Les outils reconnus : ADI-R; ADOS-2.</a:t>
            </a:r>
          </a:p>
          <a:p>
            <a:pPr lvl="1"/>
            <a:endParaRPr lang="fr-FR" dirty="0"/>
          </a:p>
        </p:txBody>
      </p:sp>
    </p:spTree>
    <p:extLst>
      <p:ext uri="{BB962C8B-B14F-4D97-AF65-F5344CB8AC3E}">
        <p14:creationId xmlns:p14="http://schemas.microsoft.com/office/powerpoint/2010/main" val="376039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 prévalence et le diagnostic</a:t>
            </a:r>
            <a:endParaRPr lang="fr-FR" sz="2400" dirty="0">
              <a:latin typeface="+mn-lt"/>
            </a:endParaRPr>
          </a:p>
        </p:txBody>
      </p:sp>
      <p:sp>
        <p:nvSpPr>
          <p:cNvPr id="3" name="Espace réservé du contenu 2"/>
          <p:cNvSpPr>
            <a:spLocks noGrp="1"/>
          </p:cNvSpPr>
          <p:nvPr>
            <p:ph idx="1"/>
          </p:nvPr>
        </p:nvSpPr>
        <p:spPr>
          <a:xfrm>
            <a:off x="457200" y="1752600"/>
            <a:ext cx="8229600" cy="4714631"/>
          </a:xfrm>
        </p:spPr>
        <p:txBody>
          <a:bodyPr/>
          <a:lstStyle/>
          <a:p>
            <a:pPr marL="114300" indent="0">
              <a:buNone/>
            </a:pPr>
            <a:endParaRPr lang="fr-FR" b="1" dirty="0" smtClean="0">
              <a:solidFill>
                <a:schemeClr val="accent4"/>
              </a:solidFill>
            </a:endParaRPr>
          </a:p>
          <a:p>
            <a:pPr marL="114300" indent="0">
              <a:buNone/>
            </a:pPr>
            <a:endParaRPr lang="fr-FR" b="1" dirty="0">
              <a:solidFill>
                <a:schemeClr val="accent4"/>
              </a:solidFill>
            </a:endParaRPr>
          </a:p>
          <a:p>
            <a:r>
              <a:rPr lang="fr-FR" i="1" dirty="0"/>
              <a:t>C’est un trouble, c’est une forme </a:t>
            </a:r>
            <a:r>
              <a:rPr lang="fr-FR" i="1" dirty="0" smtClean="0"/>
              <a:t>d’autisme</a:t>
            </a:r>
            <a:r>
              <a:rPr lang="fr-FR" i="1" dirty="0"/>
              <a:t>. Le TED peut être de haut niveau, assez élevé, tu parles, tu peux juste avoir de la difficulté avec </a:t>
            </a:r>
            <a:r>
              <a:rPr lang="fr-FR" i="1" dirty="0" smtClean="0"/>
              <a:t>tes </a:t>
            </a:r>
            <a:r>
              <a:rPr lang="fr-FR" i="1" dirty="0"/>
              <a:t>émotions, ça c’est l’autisme de haut niveau. Dans l’autisme de bas niveau, il peut y avoir une déficience intellectuelle. </a:t>
            </a:r>
            <a:r>
              <a:rPr lang="fr-FR" i="1" dirty="0" smtClean="0"/>
              <a:t>Ça </a:t>
            </a:r>
            <a:r>
              <a:rPr lang="fr-FR" i="1" dirty="0"/>
              <a:t>peut aller jusqu’à là. Mon frère il se situe entre les deux…</a:t>
            </a:r>
            <a:endParaRPr lang="fr-CA" i="1" dirty="0"/>
          </a:p>
          <a:p>
            <a:endParaRPr lang="fr-FR" b="1" dirty="0" smtClean="0">
              <a:solidFill>
                <a:schemeClr val="accent4"/>
              </a:solidFill>
            </a:endParaRPr>
          </a:p>
          <a:p>
            <a:pPr marL="114300" indent="0">
              <a:buNone/>
            </a:pPr>
            <a:endParaRPr lang="fr-FR" dirty="0" smtClean="0"/>
          </a:p>
          <a:p>
            <a:pPr marL="114300" indent="0">
              <a:buNone/>
            </a:pPr>
            <a:endParaRPr lang="fr-FR" dirty="0" smtClean="0"/>
          </a:p>
        </p:txBody>
      </p:sp>
    </p:spTree>
    <p:extLst>
      <p:ext uri="{BB962C8B-B14F-4D97-AF65-F5344CB8AC3E}">
        <p14:creationId xmlns:p14="http://schemas.microsoft.com/office/powerpoint/2010/main" val="139268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400" dirty="0">
                <a:latin typeface="+mn-lt"/>
              </a:rPr>
              <a:t>Troubles pouvant coexister avec le </a:t>
            </a:r>
            <a:r>
              <a:rPr lang="fr-CA" sz="2400" dirty="0" smtClean="0">
                <a:latin typeface="+mn-lt"/>
              </a:rPr>
              <a:t>TSA</a:t>
            </a:r>
            <a:endParaRPr lang="fr-FR" sz="2400" dirty="0">
              <a:latin typeface="+mn-lt"/>
            </a:endParaRPr>
          </a:p>
        </p:txBody>
      </p:sp>
      <p:sp>
        <p:nvSpPr>
          <p:cNvPr id="3" name="Espace réservé du contenu 2"/>
          <p:cNvSpPr>
            <a:spLocks noGrp="1"/>
          </p:cNvSpPr>
          <p:nvPr>
            <p:ph idx="1"/>
          </p:nvPr>
        </p:nvSpPr>
        <p:spPr>
          <a:xfrm>
            <a:off x="457200" y="1752600"/>
            <a:ext cx="8383718" cy="4812605"/>
          </a:xfrm>
        </p:spPr>
        <p:txBody>
          <a:bodyPr>
            <a:normAutofit fontScale="92500" lnSpcReduction="20000"/>
          </a:bodyPr>
          <a:lstStyle/>
          <a:p>
            <a:r>
              <a:rPr lang="fr-FR" dirty="0" smtClean="0">
                <a:solidFill>
                  <a:schemeClr val="accent2"/>
                </a:solidFill>
              </a:rPr>
              <a:t>Retard intellectuel (2/3)</a:t>
            </a:r>
          </a:p>
          <a:p>
            <a:r>
              <a:rPr lang="fr-FR" dirty="0" smtClean="0">
                <a:solidFill>
                  <a:srgbClr val="E2751D"/>
                </a:solidFill>
              </a:rPr>
              <a:t>Trouble anxieux (1/3)</a:t>
            </a:r>
          </a:p>
          <a:p>
            <a:r>
              <a:rPr lang="fr-FR" dirty="0" smtClean="0">
                <a:solidFill>
                  <a:srgbClr val="E2751D"/>
                </a:solidFill>
              </a:rPr>
              <a:t>Trouble du déficit de l’attention (1/3)</a:t>
            </a:r>
          </a:p>
          <a:p>
            <a:r>
              <a:rPr lang="fr-FR" dirty="0" smtClean="0"/>
              <a:t>Trouble grave du comportement</a:t>
            </a:r>
          </a:p>
          <a:p>
            <a:r>
              <a:rPr lang="fr-FR" dirty="0" smtClean="0"/>
              <a:t>Retard moteur</a:t>
            </a:r>
          </a:p>
          <a:p>
            <a:r>
              <a:rPr lang="fr-FR" dirty="0" smtClean="0"/>
              <a:t>Déficit sensoriel</a:t>
            </a:r>
          </a:p>
          <a:p>
            <a:r>
              <a:rPr lang="fr-FR" dirty="0" smtClean="0"/>
              <a:t>Trouble oppositionnel avec provocation</a:t>
            </a:r>
          </a:p>
          <a:p>
            <a:r>
              <a:rPr lang="fr-FR" dirty="0" smtClean="0"/>
              <a:t>Troubles des conduites</a:t>
            </a:r>
          </a:p>
          <a:p>
            <a:r>
              <a:rPr lang="fr-FR" dirty="0" smtClean="0"/>
              <a:t>Trouble dépressif majeur</a:t>
            </a:r>
          </a:p>
          <a:p>
            <a:r>
              <a:rPr lang="fr-FR" dirty="0" smtClean="0">
                <a:solidFill>
                  <a:srgbClr val="E2751D"/>
                </a:solidFill>
              </a:rPr>
              <a:t>Trouble du langage (1/3)</a:t>
            </a:r>
          </a:p>
          <a:p>
            <a:r>
              <a:rPr lang="fr-FR" dirty="0" smtClean="0"/>
              <a:t>Syndrome de Gilles de la </a:t>
            </a:r>
            <a:r>
              <a:rPr lang="fr-FR" dirty="0" err="1" smtClean="0"/>
              <a:t>Tourette</a:t>
            </a:r>
            <a:endParaRPr lang="fr-FR" dirty="0" smtClean="0"/>
          </a:p>
          <a:p>
            <a:r>
              <a:rPr lang="fr-FR" dirty="0" smtClean="0">
                <a:solidFill>
                  <a:srgbClr val="E2751D"/>
                </a:solidFill>
              </a:rPr>
              <a:t>Trouble d’apprentissage (3/3)</a:t>
            </a:r>
          </a:p>
          <a:p>
            <a:r>
              <a:rPr lang="fr-FR" dirty="0" smtClean="0">
                <a:solidFill>
                  <a:srgbClr val="E2751D"/>
                </a:solidFill>
              </a:rPr>
              <a:t>Épilepsie (1/3)</a:t>
            </a:r>
          </a:p>
          <a:p>
            <a:r>
              <a:rPr lang="fr-FR" dirty="0" smtClean="0">
                <a:solidFill>
                  <a:srgbClr val="E2751D"/>
                </a:solidFill>
              </a:rPr>
              <a:t>Dyspraxie (1/3)</a:t>
            </a:r>
            <a:endParaRPr lang="fr-FR" dirty="0">
              <a:solidFill>
                <a:srgbClr val="E2751D"/>
              </a:solidFill>
            </a:endParaRPr>
          </a:p>
        </p:txBody>
      </p:sp>
    </p:spTree>
    <p:extLst>
      <p:ext uri="{BB962C8B-B14F-4D97-AF65-F5344CB8AC3E}">
        <p14:creationId xmlns:p14="http://schemas.microsoft.com/office/powerpoint/2010/main" val="3275290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Les forces</a:t>
            </a:r>
            <a:endParaRPr lang="fr-FR" sz="2400" dirty="0">
              <a:latin typeface="+mn-lt"/>
            </a:endParaRPr>
          </a:p>
        </p:txBody>
      </p:sp>
      <p:sp>
        <p:nvSpPr>
          <p:cNvPr id="3" name="Espace réservé du contenu 2"/>
          <p:cNvSpPr>
            <a:spLocks noGrp="1"/>
          </p:cNvSpPr>
          <p:nvPr>
            <p:ph idx="1"/>
          </p:nvPr>
        </p:nvSpPr>
        <p:spPr>
          <a:xfrm>
            <a:off x="457200" y="1752600"/>
            <a:ext cx="8229600" cy="4782731"/>
          </a:xfrm>
        </p:spPr>
        <p:txBody>
          <a:bodyPr/>
          <a:lstStyle/>
          <a:p>
            <a:r>
              <a:rPr lang="fr-CA" sz="2000" i="1" dirty="0" smtClean="0"/>
              <a:t>Elle </a:t>
            </a:r>
            <a:r>
              <a:rPr lang="fr-CA" sz="2000" i="1" dirty="0"/>
              <a:t>est intelligente pour aller chercher des informations sur l’ordinateur, comme la dernière fois on est </a:t>
            </a:r>
            <a:r>
              <a:rPr lang="fr-CA" sz="2000" i="1" dirty="0" smtClean="0"/>
              <a:t>allés </a:t>
            </a:r>
            <a:r>
              <a:rPr lang="fr-CA" sz="2000" i="1" dirty="0"/>
              <a:t>voir les </a:t>
            </a:r>
            <a:r>
              <a:rPr lang="fr-CA" sz="2000" i="1" dirty="0" smtClean="0"/>
              <a:t>lézards </a:t>
            </a:r>
            <a:r>
              <a:rPr lang="fr-CA" sz="2000" i="1" dirty="0"/>
              <a:t>si c’était un gars ou une fille et qu’est-ce </a:t>
            </a:r>
            <a:r>
              <a:rPr lang="fr-CA" sz="2000" i="1" dirty="0" smtClean="0"/>
              <a:t>qu’ils mangeaient.  </a:t>
            </a:r>
          </a:p>
          <a:p>
            <a:endParaRPr lang="fr-CA" sz="2000" i="1" dirty="0"/>
          </a:p>
          <a:p>
            <a:r>
              <a:rPr lang="fr-FR" sz="2000" i="1" dirty="0" smtClean="0"/>
              <a:t>Il </a:t>
            </a:r>
            <a:r>
              <a:rPr lang="fr-FR" sz="2000" i="1" dirty="0"/>
              <a:t>a un bon sens de l’observation. Dans un casse-tête, sans la </a:t>
            </a:r>
            <a:r>
              <a:rPr lang="fr-FR" sz="2000" i="1" dirty="0" smtClean="0"/>
              <a:t>boîte</a:t>
            </a:r>
            <a:r>
              <a:rPr lang="fr-FR" sz="2000" i="1" dirty="0"/>
              <a:t>, un casse-tête de 100 morceaux, il va </a:t>
            </a:r>
            <a:r>
              <a:rPr lang="fr-FR" sz="2000" i="1" dirty="0" smtClean="0"/>
              <a:t>pouvoir le faire, </a:t>
            </a:r>
            <a:r>
              <a:rPr lang="fr-FR" sz="2000" i="1" dirty="0"/>
              <a:t>si on lui fait le </a:t>
            </a:r>
            <a:r>
              <a:rPr lang="fr-FR" sz="2000" i="1" dirty="0" smtClean="0"/>
              <a:t>contour.</a:t>
            </a:r>
          </a:p>
          <a:p>
            <a:endParaRPr lang="fr-FR" sz="2000" i="1" dirty="0" smtClean="0"/>
          </a:p>
          <a:p>
            <a:r>
              <a:rPr lang="en-GB" sz="2000" i="1" dirty="0" smtClean="0"/>
              <a:t>En </a:t>
            </a:r>
            <a:r>
              <a:rPr lang="en-GB" sz="2000" i="1" dirty="0" err="1" smtClean="0"/>
              <a:t>informatique</a:t>
            </a:r>
            <a:r>
              <a:rPr lang="en-GB" sz="2000" i="1" dirty="0" smtClean="0"/>
              <a:t>, </a:t>
            </a:r>
            <a:r>
              <a:rPr lang="en-GB" sz="2000" i="1" dirty="0" err="1" smtClean="0"/>
              <a:t>j’ai</a:t>
            </a:r>
            <a:r>
              <a:rPr lang="en-GB" sz="2000" i="1" dirty="0" smtClean="0"/>
              <a:t> </a:t>
            </a:r>
            <a:r>
              <a:rPr lang="en-GB" sz="2000" i="1" dirty="0"/>
              <a:t>les bulletins et les notes de </a:t>
            </a:r>
            <a:r>
              <a:rPr lang="en-GB" sz="2000" i="1" dirty="0" err="1"/>
              <a:t>cours</a:t>
            </a:r>
            <a:r>
              <a:rPr lang="en-GB" sz="2000" i="1" dirty="0"/>
              <a:t> </a:t>
            </a:r>
            <a:r>
              <a:rPr lang="en-GB" sz="2000" i="1" dirty="0" err="1"/>
              <a:t>à</a:t>
            </a:r>
            <a:r>
              <a:rPr lang="en-GB" sz="2000" i="1" dirty="0"/>
              <a:t> la </a:t>
            </a:r>
            <a:r>
              <a:rPr lang="en-GB" sz="2000" i="1" dirty="0" err="1"/>
              <a:t>maison</a:t>
            </a:r>
            <a:r>
              <a:rPr lang="en-GB" sz="2000" i="1" dirty="0"/>
              <a:t> et </a:t>
            </a:r>
            <a:r>
              <a:rPr lang="en-GB" sz="2000" i="1" dirty="0" err="1"/>
              <a:t>quand</a:t>
            </a:r>
            <a:r>
              <a:rPr lang="en-GB" sz="2000" i="1" dirty="0"/>
              <a:t> on </a:t>
            </a:r>
            <a:r>
              <a:rPr lang="en-GB" sz="2000" i="1" dirty="0" err="1" smtClean="0"/>
              <a:t>regarde</a:t>
            </a:r>
            <a:r>
              <a:rPr lang="en-GB" sz="2000" i="1" dirty="0" smtClean="0"/>
              <a:t> </a:t>
            </a:r>
            <a:r>
              <a:rPr lang="en-GB" sz="2000" i="1" dirty="0" err="1"/>
              <a:t>ça</a:t>
            </a:r>
            <a:r>
              <a:rPr lang="en-GB" sz="2000" i="1" dirty="0"/>
              <a:t> on </a:t>
            </a:r>
            <a:r>
              <a:rPr lang="en-GB" sz="2000" i="1" dirty="0" err="1"/>
              <a:t>tombe</a:t>
            </a:r>
            <a:r>
              <a:rPr lang="en-GB" sz="2000" i="1" dirty="0"/>
              <a:t> </a:t>
            </a:r>
            <a:r>
              <a:rPr lang="en-GB" sz="2000" i="1" dirty="0" err="1" smtClean="0"/>
              <a:t>sur</a:t>
            </a:r>
            <a:r>
              <a:rPr lang="en-GB" sz="2000" i="1" dirty="0" smtClean="0"/>
              <a:t> le c…. Il a </a:t>
            </a:r>
            <a:r>
              <a:rPr lang="en-GB" sz="2000" i="1" dirty="0"/>
              <a:t>passé </a:t>
            </a:r>
            <a:r>
              <a:rPr lang="en-GB" sz="2000" i="1" dirty="0" err="1"/>
              <a:t>ça</a:t>
            </a:r>
            <a:r>
              <a:rPr lang="en-GB" sz="2000" i="1" dirty="0"/>
              <a:t> </a:t>
            </a:r>
            <a:r>
              <a:rPr lang="en-GB" sz="2000" i="1" dirty="0" err="1"/>
              <a:t>à</a:t>
            </a:r>
            <a:r>
              <a:rPr lang="en-GB" sz="2000" i="1" dirty="0"/>
              <a:t> 85-90, </a:t>
            </a:r>
            <a:r>
              <a:rPr lang="en-GB" sz="2000" i="1" dirty="0" err="1" smtClean="0"/>
              <a:t>il</a:t>
            </a:r>
            <a:r>
              <a:rPr lang="en-GB" sz="2000" i="1" dirty="0" smtClean="0"/>
              <a:t> </a:t>
            </a:r>
            <a:r>
              <a:rPr lang="en-GB" sz="2000" i="1" dirty="0" err="1"/>
              <a:t>pète</a:t>
            </a:r>
            <a:r>
              <a:rPr lang="en-GB" sz="2000" i="1" dirty="0"/>
              <a:t> des scores</a:t>
            </a:r>
            <a:r>
              <a:rPr lang="fr-CA" sz="2000" i="1" dirty="0"/>
              <a:t> </a:t>
            </a:r>
            <a:endParaRPr lang="fr-FR" sz="2000" i="1" dirty="0" smtClean="0"/>
          </a:p>
          <a:p>
            <a:endParaRPr lang="fr-CA" dirty="0"/>
          </a:p>
          <a:p>
            <a:endParaRPr lang="fr-CA" dirty="0"/>
          </a:p>
          <a:p>
            <a:endParaRPr lang="fr-FR" dirty="0"/>
          </a:p>
        </p:txBody>
      </p:sp>
    </p:spTree>
    <p:extLst>
      <p:ext uri="{BB962C8B-B14F-4D97-AF65-F5344CB8AC3E}">
        <p14:creationId xmlns:p14="http://schemas.microsoft.com/office/powerpoint/2010/main" val="152954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Les difficultés</a:t>
            </a:r>
            <a:endParaRPr lang="fr-FR" sz="2400" dirty="0">
              <a:latin typeface="+mn-lt"/>
            </a:endParaRPr>
          </a:p>
        </p:txBody>
      </p:sp>
      <p:sp>
        <p:nvSpPr>
          <p:cNvPr id="3" name="Espace réservé du contenu 2"/>
          <p:cNvSpPr>
            <a:spLocks noGrp="1"/>
          </p:cNvSpPr>
          <p:nvPr>
            <p:ph idx="1"/>
          </p:nvPr>
        </p:nvSpPr>
        <p:spPr/>
        <p:txBody>
          <a:bodyPr>
            <a:normAutofit/>
          </a:bodyPr>
          <a:lstStyle/>
          <a:p>
            <a:r>
              <a:rPr lang="fr-CA" i="1" dirty="0" smtClean="0"/>
              <a:t>Elle </a:t>
            </a:r>
            <a:r>
              <a:rPr lang="fr-CA" i="1" dirty="0"/>
              <a:t>est pas trop capable de retenir les mots dans sa tête, pis c’est pour ça qu’en dictée, ben elle va avoir un ordinateur pour </a:t>
            </a:r>
            <a:r>
              <a:rPr lang="fr-CA" i="1" dirty="0" smtClean="0"/>
              <a:t>l’école là.</a:t>
            </a:r>
          </a:p>
          <a:p>
            <a:endParaRPr lang="fr-CA" i="1" dirty="0"/>
          </a:p>
          <a:p>
            <a:r>
              <a:rPr lang="fr-FR" i="1" dirty="0"/>
              <a:t>A</a:t>
            </a:r>
            <a:r>
              <a:rPr lang="fr-FR" i="1" dirty="0" smtClean="0"/>
              <a:t>u </a:t>
            </a:r>
            <a:r>
              <a:rPr lang="fr-FR" i="1" dirty="0"/>
              <a:t>niveau de sa prononciation dans son langage, il a de la difficulté.</a:t>
            </a:r>
            <a:r>
              <a:rPr lang="fr-CA" i="1" dirty="0"/>
              <a:t> </a:t>
            </a:r>
            <a:endParaRPr lang="fr-CA" i="1" dirty="0" smtClean="0"/>
          </a:p>
          <a:p>
            <a:pPr marL="114300" indent="0">
              <a:buNone/>
            </a:pPr>
            <a:endParaRPr lang="fr-CA" i="1" dirty="0"/>
          </a:p>
          <a:p>
            <a:r>
              <a:rPr lang="en-GB" i="1" dirty="0" smtClean="0"/>
              <a:t>Des </a:t>
            </a:r>
            <a:r>
              <a:rPr lang="en-GB" i="1" dirty="0" err="1"/>
              <a:t>difficultés</a:t>
            </a:r>
            <a:r>
              <a:rPr lang="en-GB" i="1" dirty="0"/>
              <a:t> en verbal, </a:t>
            </a:r>
            <a:r>
              <a:rPr lang="en-GB" i="1" dirty="0" smtClean="0"/>
              <a:t>des </a:t>
            </a:r>
            <a:r>
              <a:rPr lang="en-GB" i="1" dirty="0" err="1"/>
              <a:t>difficultés</a:t>
            </a:r>
            <a:r>
              <a:rPr lang="en-GB" i="1" dirty="0"/>
              <a:t> de communication, </a:t>
            </a:r>
            <a:r>
              <a:rPr lang="en-GB" i="1" dirty="0" err="1" smtClean="0"/>
              <a:t>une</a:t>
            </a:r>
            <a:r>
              <a:rPr lang="en-GB" i="1" dirty="0" smtClean="0"/>
              <a:t> </a:t>
            </a:r>
            <a:r>
              <a:rPr lang="en-GB" i="1" dirty="0" err="1" smtClean="0"/>
              <a:t>déficience</a:t>
            </a:r>
            <a:r>
              <a:rPr lang="en-GB" i="1" dirty="0" smtClean="0"/>
              <a:t> </a:t>
            </a:r>
            <a:r>
              <a:rPr lang="en-GB" i="1" dirty="0" err="1" smtClean="0"/>
              <a:t>intellectuelle</a:t>
            </a:r>
            <a:r>
              <a:rPr lang="en-GB" i="1" dirty="0" smtClean="0"/>
              <a:t>.</a:t>
            </a:r>
            <a:endParaRPr lang="fr-CA" i="1" dirty="0" smtClean="0"/>
          </a:p>
          <a:p>
            <a:endParaRPr lang="fr-CA" dirty="0"/>
          </a:p>
          <a:p>
            <a:endParaRPr lang="fr-CA" dirty="0" smtClean="0"/>
          </a:p>
          <a:p>
            <a:endParaRPr lang="fr-CA" dirty="0"/>
          </a:p>
          <a:p>
            <a:endParaRPr lang="fr-CA" dirty="0"/>
          </a:p>
          <a:p>
            <a:endParaRPr lang="fr-FR" dirty="0" smtClean="0"/>
          </a:p>
          <a:p>
            <a:endParaRPr lang="fr-FR" dirty="0"/>
          </a:p>
          <a:p>
            <a:endParaRPr lang="fr-FR" dirty="0"/>
          </a:p>
        </p:txBody>
      </p:sp>
    </p:spTree>
    <p:extLst>
      <p:ext uri="{BB962C8B-B14F-4D97-AF65-F5344CB8AC3E}">
        <p14:creationId xmlns:p14="http://schemas.microsoft.com/office/powerpoint/2010/main" val="183665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L’annonce et les émotions</a:t>
            </a:r>
            <a:endParaRPr lang="fr-FR" sz="2400" dirty="0">
              <a:latin typeface="+mn-lt"/>
            </a:endParaRPr>
          </a:p>
        </p:txBody>
      </p:sp>
      <p:sp>
        <p:nvSpPr>
          <p:cNvPr id="3" name="Espace réservé du contenu 2"/>
          <p:cNvSpPr>
            <a:spLocks noGrp="1"/>
          </p:cNvSpPr>
          <p:nvPr>
            <p:ph idx="1"/>
          </p:nvPr>
        </p:nvSpPr>
        <p:spPr/>
        <p:txBody>
          <a:bodyPr>
            <a:normAutofit lnSpcReduction="10000"/>
          </a:bodyPr>
          <a:lstStyle/>
          <a:p>
            <a:endParaRPr lang="fr-FR" dirty="0"/>
          </a:p>
          <a:p>
            <a:r>
              <a:rPr lang="fr-CA" dirty="0" smtClean="0"/>
              <a:t>C’est maman </a:t>
            </a:r>
            <a:r>
              <a:rPr lang="fr-CA" dirty="0"/>
              <a:t>me l’a </a:t>
            </a:r>
            <a:r>
              <a:rPr lang="fr-CA" dirty="0" smtClean="0"/>
              <a:t>dit.  </a:t>
            </a:r>
            <a:r>
              <a:rPr lang="fr-CA" dirty="0"/>
              <a:t>J</a:t>
            </a:r>
            <a:r>
              <a:rPr lang="fr-CA" dirty="0" smtClean="0"/>
              <a:t>’ai </a:t>
            </a:r>
            <a:r>
              <a:rPr lang="fr-CA" dirty="0"/>
              <a:t>eu de la peine dans mon </a:t>
            </a:r>
            <a:r>
              <a:rPr lang="fr-CA" dirty="0" smtClean="0"/>
              <a:t>cœur.</a:t>
            </a:r>
            <a:endParaRPr lang="fr-CA" dirty="0"/>
          </a:p>
          <a:p>
            <a:endParaRPr lang="fr-FR" i="1" dirty="0"/>
          </a:p>
          <a:p>
            <a:r>
              <a:rPr lang="fr-FR" i="1" dirty="0"/>
              <a:t>C’est quand moi j’avais 5 ans. Si j’avais eu 11 ans quand je l’aurais appris, ça m’aurait fait un choc, mais j’avais 5 ans, donc je n’étais pas vraiment conscient</a:t>
            </a:r>
            <a:r>
              <a:rPr lang="fr-FR" i="1" dirty="0" smtClean="0"/>
              <a:t>.</a:t>
            </a:r>
          </a:p>
          <a:p>
            <a:endParaRPr lang="fr-FR" i="1" dirty="0"/>
          </a:p>
          <a:p>
            <a:r>
              <a:rPr lang="en-GB" i="1" dirty="0" err="1"/>
              <a:t>D’abord</a:t>
            </a:r>
            <a:r>
              <a:rPr lang="en-GB" i="1" dirty="0"/>
              <a:t> </a:t>
            </a:r>
            <a:r>
              <a:rPr lang="en-GB" i="1" dirty="0" err="1"/>
              <a:t>dans</a:t>
            </a:r>
            <a:r>
              <a:rPr lang="en-GB" i="1" dirty="0"/>
              <a:t> </a:t>
            </a:r>
            <a:r>
              <a:rPr lang="en-GB" i="1" dirty="0" err="1"/>
              <a:t>notre</a:t>
            </a:r>
            <a:r>
              <a:rPr lang="en-GB" i="1" dirty="0"/>
              <a:t> super </a:t>
            </a:r>
            <a:r>
              <a:rPr lang="en-GB" i="1" dirty="0" err="1"/>
              <a:t>système</a:t>
            </a:r>
            <a:r>
              <a:rPr lang="en-GB" i="1" dirty="0"/>
              <a:t> de la santé au Québec, le diagnostic, </a:t>
            </a:r>
            <a:r>
              <a:rPr lang="en-GB" i="1" dirty="0" err="1"/>
              <a:t>c’est</a:t>
            </a:r>
            <a:r>
              <a:rPr lang="en-GB" i="1" dirty="0"/>
              <a:t> la </a:t>
            </a:r>
            <a:r>
              <a:rPr lang="en-GB" i="1" dirty="0" err="1"/>
              <a:t>clé</a:t>
            </a:r>
            <a:r>
              <a:rPr lang="en-GB" i="1" dirty="0"/>
              <a:t> de </a:t>
            </a:r>
            <a:r>
              <a:rPr lang="en-GB" i="1" dirty="0" smtClean="0"/>
              <a:t>tout. </a:t>
            </a:r>
            <a:endParaRPr lang="fr-CA" i="1" dirty="0"/>
          </a:p>
          <a:p>
            <a:endParaRPr lang="fr-FR" dirty="0"/>
          </a:p>
        </p:txBody>
      </p:sp>
    </p:spTree>
    <p:extLst>
      <p:ext uri="{BB962C8B-B14F-4D97-AF65-F5344CB8AC3E}">
        <p14:creationId xmlns:p14="http://schemas.microsoft.com/office/powerpoint/2010/main" val="2176236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 santé</a:t>
            </a:r>
            <a:endParaRPr lang="fr-FR" sz="2400" dirty="0">
              <a:latin typeface="+mn-lt"/>
            </a:endParaRPr>
          </a:p>
        </p:txBody>
      </p:sp>
      <p:sp>
        <p:nvSpPr>
          <p:cNvPr id="3" name="Espace réservé du contenu 2"/>
          <p:cNvSpPr>
            <a:spLocks noGrp="1"/>
          </p:cNvSpPr>
          <p:nvPr>
            <p:ph idx="1"/>
          </p:nvPr>
        </p:nvSpPr>
        <p:spPr/>
        <p:txBody>
          <a:bodyPr/>
          <a:lstStyle/>
          <a:p>
            <a:r>
              <a:rPr lang="fr-FR" dirty="0" smtClean="0">
                <a:solidFill>
                  <a:srgbClr val="E2751D"/>
                </a:solidFill>
              </a:rPr>
              <a:t>Épilepsie (1/3)</a:t>
            </a:r>
          </a:p>
          <a:p>
            <a:r>
              <a:rPr lang="fr-FR" dirty="0" smtClean="0"/>
              <a:t>La maladie de cœliaque</a:t>
            </a:r>
          </a:p>
          <a:p>
            <a:r>
              <a:rPr lang="fr-FR" dirty="0" smtClean="0">
                <a:solidFill>
                  <a:srgbClr val="E2751D"/>
                </a:solidFill>
              </a:rPr>
              <a:t>Troubles gastro-intestinaux (1/3)</a:t>
            </a:r>
          </a:p>
          <a:p>
            <a:r>
              <a:rPr lang="fr-FR" dirty="0" smtClean="0"/>
              <a:t>Alimentation</a:t>
            </a:r>
          </a:p>
          <a:p>
            <a:r>
              <a:rPr lang="fr-FR" dirty="0" smtClean="0"/>
              <a:t>Obésité</a:t>
            </a:r>
          </a:p>
          <a:p>
            <a:r>
              <a:rPr lang="fr-FR" dirty="0" smtClean="0">
                <a:solidFill>
                  <a:srgbClr val="E2751D"/>
                </a:solidFill>
              </a:rPr>
              <a:t>Problème de sommeil (1/3)</a:t>
            </a:r>
          </a:p>
          <a:p>
            <a:r>
              <a:rPr lang="fr-FR" dirty="0" smtClean="0">
                <a:solidFill>
                  <a:srgbClr val="E2751D"/>
                </a:solidFill>
              </a:rPr>
              <a:t>La médication (2/3)</a:t>
            </a:r>
          </a:p>
          <a:p>
            <a:endParaRPr lang="fr-FR" dirty="0"/>
          </a:p>
        </p:txBody>
      </p:sp>
    </p:spTree>
    <p:extLst>
      <p:ext uri="{BB962C8B-B14F-4D97-AF65-F5344CB8AC3E}">
        <p14:creationId xmlns:p14="http://schemas.microsoft.com/office/powerpoint/2010/main" val="368274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 santé</a:t>
            </a:r>
            <a:endParaRPr lang="fr-FR" sz="2400" dirty="0">
              <a:latin typeface="+mn-lt"/>
            </a:endParaRPr>
          </a:p>
        </p:txBody>
      </p:sp>
      <p:sp>
        <p:nvSpPr>
          <p:cNvPr id="3" name="Espace réservé du contenu 2"/>
          <p:cNvSpPr>
            <a:spLocks noGrp="1"/>
          </p:cNvSpPr>
          <p:nvPr>
            <p:ph idx="1"/>
          </p:nvPr>
        </p:nvSpPr>
        <p:spPr>
          <a:xfrm>
            <a:off x="457200" y="1752600"/>
            <a:ext cx="8229600" cy="4803218"/>
          </a:xfrm>
        </p:spPr>
        <p:txBody>
          <a:bodyPr>
            <a:normAutofit lnSpcReduction="10000"/>
          </a:bodyPr>
          <a:lstStyle/>
          <a:p>
            <a:pPr lvl="1"/>
            <a:endParaRPr lang="fr-FR" dirty="0" smtClean="0"/>
          </a:p>
          <a:p>
            <a:pPr lvl="1"/>
            <a:r>
              <a:rPr lang="fr-CA" sz="2400" i="1" dirty="0"/>
              <a:t>E</a:t>
            </a:r>
            <a:r>
              <a:rPr lang="fr-CA" sz="2400" i="1" dirty="0" smtClean="0"/>
              <a:t>lle </a:t>
            </a:r>
            <a:r>
              <a:rPr lang="fr-CA" sz="2400" i="1" dirty="0"/>
              <a:t>va bien, par exemple faut qu’elle prendre des médicaments, à chaque 3 </a:t>
            </a:r>
            <a:r>
              <a:rPr lang="fr-CA" sz="2400" i="1" dirty="0" smtClean="0"/>
              <a:t>heures </a:t>
            </a:r>
            <a:r>
              <a:rPr lang="fr-CA" sz="2400" i="1" dirty="0"/>
              <a:t>ou 4 heures, c’est ça que maman m’a dit, en ce moment est </a:t>
            </a:r>
            <a:r>
              <a:rPr lang="fr-CA" sz="2400" i="1" dirty="0" smtClean="0"/>
              <a:t>en bonne santé, </a:t>
            </a:r>
            <a:r>
              <a:rPr lang="fr-CA" sz="2400" i="1" dirty="0"/>
              <a:t>mais si a prendrait pas des médicaments, ben elle pourrait mourir, c’est pour </a:t>
            </a:r>
            <a:r>
              <a:rPr lang="fr-CA" sz="2400" i="1" dirty="0" smtClean="0"/>
              <a:t>ça</a:t>
            </a:r>
            <a:r>
              <a:rPr lang="fr-CA" sz="2400" i="1" dirty="0"/>
              <a:t>.</a:t>
            </a:r>
            <a:endParaRPr lang="fr-FR" sz="2400" i="1" dirty="0"/>
          </a:p>
          <a:p>
            <a:pPr lvl="1"/>
            <a:endParaRPr lang="fr-FR" sz="2400" i="1" dirty="0" smtClean="0"/>
          </a:p>
          <a:p>
            <a:pPr lvl="1"/>
            <a:r>
              <a:rPr lang="fr-FR" sz="2400" i="1" dirty="0" smtClean="0"/>
              <a:t>Il ne dort pas toute la nuit </a:t>
            </a:r>
            <a:r>
              <a:rPr lang="fr-FR" sz="2400" i="1" dirty="0"/>
              <a:t>à cause qu’il </a:t>
            </a:r>
            <a:r>
              <a:rPr lang="fr-FR" sz="2400" i="1" dirty="0" smtClean="0"/>
              <a:t>est </a:t>
            </a:r>
            <a:r>
              <a:rPr lang="fr-FR" sz="2400" i="1" dirty="0"/>
              <a:t>é</a:t>
            </a:r>
            <a:r>
              <a:rPr lang="fr-FR" sz="2400" i="1" dirty="0" smtClean="0"/>
              <a:t>pileptique</a:t>
            </a:r>
            <a:r>
              <a:rPr lang="fr-FR" sz="2400" i="1" dirty="0"/>
              <a:t>, il se </a:t>
            </a:r>
            <a:r>
              <a:rPr lang="fr-FR" sz="2400" i="1" dirty="0" smtClean="0"/>
              <a:t>réveille </a:t>
            </a:r>
            <a:r>
              <a:rPr lang="fr-FR" sz="2400" i="1" dirty="0"/>
              <a:t>à 2h du matin, il ne se </a:t>
            </a:r>
            <a:r>
              <a:rPr lang="fr-FR" sz="2400" i="1" dirty="0" smtClean="0"/>
              <a:t>rendort </a:t>
            </a:r>
            <a:r>
              <a:rPr lang="fr-FR" sz="2400" i="1" dirty="0"/>
              <a:t>pas.</a:t>
            </a:r>
            <a:r>
              <a:rPr lang="fr-CA" sz="2400" i="1" dirty="0"/>
              <a:t> </a:t>
            </a:r>
            <a:endParaRPr lang="fr-CA" sz="2400" i="1" dirty="0" smtClean="0"/>
          </a:p>
          <a:p>
            <a:pPr lvl="1"/>
            <a:endParaRPr lang="fr-CA" sz="2400" i="1" dirty="0">
              <a:solidFill>
                <a:schemeClr val="tx1"/>
              </a:solidFill>
            </a:endParaRPr>
          </a:p>
          <a:p>
            <a:pPr lvl="1"/>
            <a:r>
              <a:rPr lang="en-GB" sz="2400" i="1" dirty="0" smtClean="0"/>
              <a:t>Il </a:t>
            </a:r>
            <a:r>
              <a:rPr lang="en-GB" sz="2400" i="1" dirty="0" err="1" smtClean="0"/>
              <a:t>est</a:t>
            </a:r>
            <a:r>
              <a:rPr lang="en-GB" sz="2400" i="1" dirty="0" smtClean="0"/>
              <a:t> </a:t>
            </a:r>
            <a:r>
              <a:rPr lang="en-GB" sz="2400" i="1" dirty="0" err="1"/>
              <a:t>rarement</a:t>
            </a:r>
            <a:r>
              <a:rPr lang="en-GB" sz="2400" i="1" dirty="0"/>
              <a:t> </a:t>
            </a:r>
            <a:r>
              <a:rPr lang="en-GB" sz="2400" i="1" dirty="0" err="1"/>
              <a:t>malade</a:t>
            </a:r>
            <a:r>
              <a:rPr lang="fr-CA" sz="2400" i="1" dirty="0"/>
              <a:t> </a:t>
            </a:r>
            <a:endParaRPr lang="fr-FR" sz="2400" i="1" dirty="0">
              <a:solidFill>
                <a:schemeClr val="tx1"/>
              </a:solidFill>
            </a:endParaRPr>
          </a:p>
        </p:txBody>
      </p:sp>
    </p:spTree>
    <p:extLst>
      <p:ext uri="{BB962C8B-B14F-4D97-AF65-F5344CB8AC3E}">
        <p14:creationId xmlns:p14="http://schemas.microsoft.com/office/powerpoint/2010/main" val="105265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5756"/>
            <a:ext cx="8229600" cy="1039427"/>
          </a:xfrm>
        </p:spPr>
        <p:txBody>
          <a:bodyPr>
            <a:noAutofit/>
          </a:bodyPr>
          <a:lstStyle/>
          <a:p>
            <a:r>
              <a:rPr lang="fr-CA" sz="2400" dirty="0">
                <a:latin typeface="+mn-lt"/>
              </a:rPr>
              <a:t>L’état de la connaissance et de la reconnaissance de la personne présentant un </a:t>
            </a:r>
            <a:r>
              <a:rPr lang="fr-CA" sz="2400" dirty="0" smtClean="0">
                <a:latin typeface="+mn-lt"/>
              </a:rPr>
              <a:t>TSA</a:t>
            </a:r>
            <a:endParaRPr lang="fr-FR" sz="2400" dirty="0">
              <a:latin typeface="+mn-lt"/>
            </a:endParaRPr>
          </a:p>
        </p:txBody>
      </p:sp>
      <p:sp>
        <p:nvSpPr>
          <p:cNvPr id="3" name="Espace réservé du contenu 2"/>
          <p:cNvSpPr>
            <a:spLocks noGrp="1"/>
          </p:cNvSpPr>
          <p:nvPr>
            <p:ph idx="1"/>
          </p:nvPr>
        </p:nvSpPr>
        <p:spPr>
          <a:xfrm>
            <a:off x="457200" y="1752600"/>
            <a:ext cx="8229600" cy="4712025"/>
          </a:xfrm>
        </p:spPr>
        <p:txBody>
          <a:bodyPr/>
          <a:lstStyle/>
          <a:p>
            <a:r>
              <a:rPr lang="fr-FR" dirty="0" smtClean="0"/>
              <a:t>Projet financé par le FQRSC et le RNETED</a:t>
            </a:r>
          </a:p>
          <a:p>
            <a:endParaRPr lang="fr-FR" dirty="0"/>
          </a:p>
          <a:p>
            <a:r>
              <a:rPr lang="fr-FR" dirty="0" smtClean="0"/>
              <a:t>Nathalie Poirier et Catherine des Rivières-Pigeon</a:t>
            </a:r>
          </a:p>
          <a:p>
            <a:endParaRPr lang="fr-FR" dirty="0"/>
          </a:p>
          <a:p>
            <a:r>
              <a:rPr lang="fr-FR" dirty="0" smtClean="0"/>
              <a:t>Mildred </a:t>
            </a:r>
            <a:r>
              <a:rPr lang="fr-FR" dirty="0" err="1" smtClean="0"/>
              <a:t>Dorismond</a:t>
            </a:r>
            <a:endParaRPr lang="fr-FR" dirty="0" smtClean="0"/>
          </a:p>
          <a:p>
            <a:endParaRPr lang="fr-FR" dirty="0"/>
          </a:p>
          <a:p>
            <a:r>
              <a:rPr lang="fr-FR" dirty="0" smtClean="0"/>
              <a:t>Marie-Hélène Prud’homme et Georgette Goupil</a:t>
            </a:r>
          </a:p>
          <a:p>
            <a:endParaRPr lang="fr-FR" dirty="0"/>
          </a:p>
          <a:p>
            <a:endParaRPr lang="fr-CA" dirty="0" smtClean="0"/>
          </a:p>
          <a:p>
            <a:endParaRPr lang="fr-FR" dirty="0"/>
          </a:p>
        </p:txBody>
      </p:sp>
    </p:spTree>
    <p:extLst>
      <p:ext uri="{BB962C8B-B14F-4D97-AF65-F5344CB8AC3E}">
        <p14:creationId xmlns:p14="http://schemas.microsoft.com/office/powerpoint/2010/main" val="1902682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 famille</a:t>
            </a:r>
            <a:endParaRPr lang="fr-FR" sz="2400" dirty="0">
              <a:latin typeface="+mn-lt"/>
            </a:endParaRPr>
          </a:p>
        </p:txBody>
      </p:sp>
      <p:sp>
        <p:nvSpPr>
          <p:cNvPr id="3" name="Espace réservé du contenu 2"/>
          <p:cNvSpPr>
            <a:spLocks noGrp="1"/>
          </p:cNvSpPr>
          <p:nvPr>
            <p:ph idx="1"/>
          </p:nvPr>
        </p:nvSpPr>
        <p:spPr>
          <a:xfrm>
            <a:off x="457200" y="1752600"/>
            <a:ext cx="8229600" cy="4779614"/>
          </a:xfrm>
        </p:spPr>
        <p:txBody>
          <a:bodyPr/>
          <a:lstStyle/>
          <a:p>
            <a:r>
              <a:rPr lang="fr-FR" dirty="0" smtClean="0"/>
              <a:t>Un quotidien plus organisé</a:t>
            </a:r>
          </a:p>
          <a:p>
            <a:pPr lvl="1"/>
            <a:r>
              <a:rPr lang="fr-FR" dirty="0" smtClean="0"/>
              <a:t>Engagement accru auprès de l’enfant</a:t>
            </a:r>
          </a:p>
          <a:p>
            <a:pPr lvl="1"/>
            <a:r>
              <a:rPr lang="fr-FR" dirty="0" smtClean="0"/>
              <a:t>Difficultés importantes dans la sphère de l’emploi</a:t>
            </a:r>
          </a:p>
          <a:p>
            <a:pPr lvl="1"/>
            <a:r>
              <a:rPr lang="fr-FR" dirty="0" smtClean="0"/>
              <a:t>Problèmes financiers préoccupants</a:t>
            </a:r>
          </a:p>
          <a:p>
            <a:pPr lvl="1"/>
            <a:r>
              <a:rPr lang="fr-FR" dirty="0" smtClean="0"/>
              <a:t>Mise à l’épreuve de la relation conjugale</a:t>
            </a:r>
          </a:p>
          <a:p>
            <a:pPr lvl="1"/>
            <a:r>
              <a:rPr lang="fr-FR" dirty="0" smtClean="0"/>
              <a:t>Un besoin de soutien + ou – comblé</a:t>
            </a:r>
          </a:p>
          <a:p>
            <a:pPr lvl="1"/>
            <a:r>
              <a:rPr lang="fr-FR" dirty="0" smtClean="0"/>
              <a:t>Des problèmes de santé</a:t>
            </a:r>
          </a:p>
          <a:p>
            <a:r>
              <a:rPr lang="fr-FR" dirty="0" smtClean="0"/>
              <a:t>Une participation sociale limitée</a:t>
            </a:r>
          </a:p>
          <a:p>
            <a:r>
              <a:rPr lang="fr-FR" dirty="0" smtClean="0"/>
              <a:t>Une perception positive de l’enfant</a:t>
            </a:r>
          </a:p>
          <a:p>
            <a:r>
              <a:rPr lang="fr-FR" dirty="0" smtClean="0"/>
              <a:t>Une relation fraternelle unique</a:t>
            </a:r>
            <a:endParaRPr lang="fr-FR" dirty="0"/>
          </a:p>
        </p:txBody>
      </p:sp>
    </p:spTree>
    <p:extLst>
      <p:ext uri="{BB962C8B-B14F-4D97-AF65-F5344CB8AC3E}">
        <p14:creationId xmlns:p14="http://schemas.microsoft.com/office/powerpoint/2010/main" val="2639176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 famille</a:t>
            </a:r>
            <a:endParaRPr lang="fr-FR" sz="2400" dirty="0">
              <a:latin typeface="+mn-lt"/>
            </a:endParaRPr>
          </a:p>
        </p:txBody>
      </p:sp>
      <p:sp>
        <p:nvSpPr>
          <p:cNvPr id="3" name="Espace réservé du contenu 2"/>
          <p:cNvSpPr>
            <a:spLocks noGrp="1"/>
          </p:cNvSpPr>
          <p:nvPr>
            <p:ph idx="1"/>
          </p:nvPr>
        </p:nvSpPr>
        <p:spPr/>
        <p:txBody>
          <a:bodyPr>
            <a:normAutofit fontScale="92500" lnSpcReduction="10000"/>
          </a:bodyPr>
          <a:lstStyle/>
          <a:p>
            <a:r>
              <a:rPr lang="fr-CA" sz="2200" i="1" dirty="0"/>
              <a:t>D</a:t>
            </a:r>
            <a:r>
              <a:rPr lang="fr-CA" sz="2200" i="1" dirty="0" smtClean="0"/>
              <a:t>es </a:t>
            </a:r>
            <a:r>
              <a:rPr lang="fr-CA" sz="2200" i="1" dirty="0"/>
              <a:t>fois quand c’est congé, </a:t>
            </a:r>
            <a:r>
              <a:rPr lang="fr-CA" sz="2200" i="1" dirty="0" smtClean="0"/>
              <a:t>ma </a:t>
            </a:r>
            <a:r>
              <a:rPr lang="fr-CA" sz="2200" i="1" dirty="0" err="1" smtClean="0"/>
              <a:t>soeur</a:t>
            </a:r>
            <a:r>
              <a:rPr lang="fr-CA" sz="2200" i="1" dirty="0" smtClean="0"/>
              <a:t> </a:t>
            </a:r>
            <a:r>
              <a:rPr lang="fr-CA" sz="2200" i="1" dirty="0"/>
              <a:t>va avec papa au travail, pis nous on va chez grand-maman et grand-papa, des fois c’est le contraire, nous on va avec papa travailler pis </a:t>
            </a:r>
            <a:r>
              <a:rPr lang="fr-CA" sz="2200" i="1" dirty="0" smtClean="0"/>
              <a:t>ma </a:t>
            </a:r>
            <a:r>
              <a:rPr lang="fr-CA" sz="2200" i="1" dirty="0" err="1" smtClean="0"/>
              <a:t>soeur</a:t>
            </a:r>
            <a:r>
              <a:rPr lang="fr-CA" sz="2200" i="1" dirty="0" smtClean="0"/>
              <a:t> </a:t>
            </a:r>
            <a:r>
              <a:rPr lang="fr-CA" sz="2200" i="1" dirty="0"/>
              <a:t>va avec grand-maman et grand-</a:t>
            </a:r>
            <a:r>
              <a:rPr lang="fr-CA" sz="2200" i="1" dirty="0" smtClean="0"/>
              <a:t>papa</a:t>
            </a:r>
          </a:p>
          <a:p>
            <a:endParaRPr lang="fr-CA" sz="2200" i="1" dirty="0"/>
          </a:p>
          <a:p>
            <a:r>
              <a:rPr lang="fr-FR" sz="2200" i="1" dirty="0" smtClean="0"/>
              <a:t>On va au resto, </a:t>
            </a:r>
            <a:r>
              <a:rPr lang="fr-FR" sz="2200" i="1" dirty="0"/>
              <a:t>il s’est amélioré, il ne criait pas, il ne demandait rien en particulier, il restait calme. J’aimerais ça qu’on fasse plus d’activités, mais on est trop occupé, moi avec mes devoirs qui finis plus, maman avec ses devoirs, mon père avec son travail, mon frère avec son école qui est loin, </a:t>
            </a:r>
            <a:r>
              <a:rPr lang="fr-FR" sz="2200" i="1" dirty="0" smtClean="0"/>
              <a:t>c’est </a:t>
            </a:r>
            <a:r>
              <a:rPr lang="fr-FR" sz="2200" i="1" dirty="0"/>
              <a:t>beaucoup plus difficile</a:t>
            </a:r>
            <a:r>
              <a:rPr lang="fr-FR" sz="2200" i="1" dirty="0" smtClean="0"/>
              <a:t>…</a:t>
            </a:r>
          </a:p>
          <a:p>
            <a:endParaRPr lang="fr-CA" sz="2200" i="1" dirty="0" smtClean="0"/>
          </a:p>
          <a:p>
            <a:r>
              <a:rPr lang="en-GB" sz="2200" i="1" dirty="0" smtClean="0"/>
              <a:t>On </a:t>
            </a:r>
            <a:r>
              <a:rPr lang="en-GB" sz="2200" i="1" dirty="0" err="1" smtClean="0"/>
              <a:t>s’occupe</a:t>
            </a:r>
            <a:r>
              <a:rPr lang="en-GB" sz="2200" i="1" dirty="0" smtClean="0"/>
              <a:t> de </a:t>
            </a:r>
            <a:r>
              <a:rPr lang="en-GB" sz="2200" i="1" dirty="0" err="1" smtClean="0"/>
              <a:t>mon</a:t>
            </a:r>
            <a:r>
              <a:rPr lang="en-GB" sz="2200" i="1" dirty="0" smtClean="0"/>
              <a:t> frère, on fait </a:t>
            </a:r>
            <a:r>
              <a:rPr lang="en-GB" sz="2200" i="1" dirty="0" err="1"/>
              <a:t>ça</a:t>
            </a:r>
            <a:r>
              <a:rPr lang="en-GB" sz="2200" i="1" dirty="0"/>
              <a:t> ma </a:t>
            </a:r>
            <a:r>
              <a:rPr lang="en-GB" sz="2200" i="1" dirty="0" err="1"/>
              <a:t>sœur</a:t>
            </a:r>
            <a:r>
              <a:rPr lang="en-GB" sz="2200" i="1" dirty="0"/>
              <a:t> et </a:t>
            </a:r>
            <a:r>
              <a:rPr lang="en-GB" sz="2200" i="1" dirty="0" err="1"/>
              <a:t>moi</a:t>
            </a:r>
            <a:r>
              <a:rPr lang="en-GB" sz="2200" i="1" dirty="0"/>
              <a:t> ensemble </a:t>
            </a:r>
            <a:r>
              <a:rPr lang="en-GB" sz="2200" i="1" dirty="0" err="1"/>
              <a:t>là</a:t>
            </a:r>
            <a:r>
              <a:rPr lang="fr-CA" sz="2200" i="1" dirty="0"/>
              <a:t> </a:t>
            </a:r>
          </a:p>
          <a:p>
            <a:endParaRPr lang="fr-FR" dirty="0"/>
          </a:p>
        </p:txBody>
      </p:sp>
    </p:spTree>
    <p:extLst>
      <p:ext uri="{BB962C8B-B14F-4D97-AF65-F5344CB8AC3E}">
        <p14:creationId xmlns:p14="http://schemas.microsoft.com/office/powerpoint/2010/main" val="4119168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Les interventions</a:t>
            </a:r>
            <a:endParaRPr lang="fr-FR" sz="2400" dirty="0">
              <a:latin typeface="+mn-lt"/>
            </a:endParaRPr>
          </a:p>
        </p:txBody>
      </p:sp>
      <p:sp>
        <p:nvSpPr>
          <p:cNvPr id="3" name="Espace réservé du contenu 2"/>
          <p:cNvSpPr>
            <a:spLocks noGrp="1"/>
          </p:cNvSpPr>
          <p:nvPr>
            <p:ph idx="1"/>
          </p:nvPr>
        </p:nvSpPr>
        <p:spPr>
          <a:xfrm>
            <a:off x="457200" y="1752600"/>
            <a:ext cx="8367224" cy="4763119"/>
          </a:xfrm>
        </p:spPr>
        <p:txBody>
          <a:bodyPr>
            <a:normAutofit fontScale="92500" lnSpcReduction="20000"/>
          </a:bodyPr>
          <a:lstStyle/>
          <a:p>
            <a:r>
              <a:rPr lang="fr-FR" dirty="0" smtClean="0">
                <a:solidFill>
                  <a:srgbClr val="E2751D"/>
                </a:solidFill>
              </a:rPr>
              <a:t>ABA/ICI (2/3)</a:t>
            </a:r>
          </a:p>
          <a:p>
            <a:r>
              <a:rPr lang="fr-FR" dirty="0" err="1" smtClean="0">
                <a:solidFill>
                  <a:srgbClr val="E2751D"/>
                </a:solidFill>
              </a:rPr>
              <a:t>Early</a:t>
            </a:r>
            <a:r>
              <a:rPr lang="fr-FR" dirty="0" smtClean="0">
                <a:solidFill>
                  <a:srgbClr val="E2751D"/>
                </a:solidFill>
              </a:rPr>
              <a:t> Start Denver Model (0/3)</a:t>
            </a:r>
          </a:p>
          <a:p>
            <a:r>
              <a:rPr lang="fr-FR" dirty="0" smtClean="0">
                <a:solidFill>
                  <a:srgbClr val="E2751D"/>
                </a:solidFill>
              </a:rPr>
              <a:t>PECS (1/3)</a:t>
            </a:r>
          </a:p>
          <a:p>
            <a:r>
              <a:rPr lang="fr-FR" dirty="0" err="1" smtClean="0">
                <a:solidFill>
                  <a:srgbClr val="E2751D"/>
                </a:solidFill>
              </a:rPr>
              <a:t>Teacch</a:t>
            </a:r>
            <a:r>
              <a:rPr lang="fr-FR" dirty="0" smtClean="0">
                <a:solidFill>
                  <a:srgbClr val="E2751D"/>
                </a:solidFill>
              </a:rPr>
              <a:t> (1/3)</a:t>
            </a:r>
          </a:p>
          <a:p>
            <a:r>
              <a:rPr lang="fr-FR" dirty="0" smtClean="0">
                <a:solidFill>
                  <a:srgbClr val="E2751D"/>
                </a:solidFill>
              </a:rPr>
              <a:t>Scénarios sociaux (1/3)</a:t>
            </a:r>
          </a:p>
          <a:p>
            <a:r>
              <a:rPr lang="fr-FR" dirty="0" err="1" smtClean="0"/>
              <a:t>Scerts</a:t>
            </a:r>
            <a:endParaRPr lang="fr-FR" dirty="0" smtClean="0"/>
          </a:p>
          <a:p>
            <a:r>
              <a:rPr lang="fr-FR" dirty="0" err="1" smtClean="0"/>
              <a:t>Floor</a:t>
            </a:r>
            <a:r>
              <a:rPr lang="fr-FR" dirty="0" smtClean="0"/>
              <a:t> Time</a:t>
            </a:r>
          </a:p>
          <a:p>
            <a:r>
              <a:rPr lang="fr-FR" dirty="0" smtClean="0"/>
              <a:t>Son Rise</a:t>
            </a:r>
          </a:p>
          <a:p>
            <a:r>
              <a:rPr lang="fr-FR" dirty="0" smtClean="0"/>
              <a:t>More </a:t>
            </a:r>
            <a:r>
              <a:rPr lang="fr-FR" dirty="0" err="1" smtClean="0"/>
              <a:t>than</a:t>
            </a:r>
            <a:r>
              <a:rPr lang="fr-FR" dirty="0" smtClean="0"/>
              <a:t> </a:t>
            </a:r>
            <a:r>
              <a:rPr lang="fr-FR" dirty="0" err="1" smtClean="0"/>
              <a:t>Words</a:t>
            </a:r>
            <a:endParaRPr lang="fr-FR" dirty="0" smtClean="0"/>
          </a:p>
          <a:p>
            <a:r>
              <a:rPr lang="fr-FR" dirty="0" smtClean="0"/>
              <a:t>La méthode Saccade</a:t>
            </a:r>
          </a:p>
          <a:p>
            <a:r>
              <a:rPr lang="fr-FR" dirty="0" smtClean="0"/>
              <a:t>Diète sans gluten et sans caséine</a:t>
            </a:r>
          </a:p>
          <a:p>
            <a:r>
              <a:rPr lang="fr-FR" dirty="0" smtClean="0"/>
              <a:t>La thérapie hyperbare</a:t>
            </a:r>
          </a:p>
          <a:p>
            <a:r>
              <a:rPr lang="fr-FR" dirty="0" smtClean="0"/>
              <a:t>Les chiens d’assistance Mira (1/3)</a:t>
            </a:r>
          </a:p>
        </p:txBody>
      </p:sp>
    </p:spTree>
    <p:extLst>
      <p:ext uri="{BB962C8B-B14F-4D97-AF65-F5344CB8AC3E}">
        <p14:creationId xmlns:p14="http://schemas.microsoft.com/office/powerpoint/2010/main" val="4066274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Les interventions</a:t>
            </a:r>
            <a:endParaRPr lang="fr-FR" sz="2400" dirty="0">
              <a:latin typeface="+mn-lt"/>
            </a:endParaRPr>
          </a:p>
        </p:txBody>
      </p:sp>
      <p:sp>
        <p:nvSpPr>
          <p:cNvPr id="3" name="Espace réservé du contenu 2"/>
          <p:cNvSpPr>
            <a:spLocks noGrp="1"/>
          </p:cNvSpPr>
          <p:nvPr>
            <p:ph idx="1"/>
          </p:nvPr>
        </p:nvSpPr>
        <p:spPr/>
        <p:txBody>
          <a:bodyPr/>
          <a:lstStyle/>
          <a:p>
            <a:endParaRPr lang="fr-FR" i="1" dirty="0" smtClean="0"/>
          </a:p>
          <a:p>
            <a:endParaRPr lang="fr-FR" i="1" dirty="0"/>
          </a:p>
          <a:p>
            <a:endParaRPr lang="fr-FR" i="1" dirty="0" smtClean="0"/>
          </a:p>
          <a:p>
            <a:r>
              <a:rPr lang="fr-FR" i="1" dirty="0" smtClean="0"/>
              <a:t>Il a de </a:t>
            </a:r>
            <a:r>
              <a:rPr lang="fr-FR" i="1" dirty="0"/>
              <a:t>la thérapie ABA, de 3h à </a:t>
            </a:r>
            <a:r>
              <a:rPr lang="fr-FR" i="1" dirty="0" smtClean="0"/>
              <a:t>5h. </a:t>
            </a:r>
            <a:r>
              <a:rPr lang="fr-FR" i="1" dirty="0"/>
              <a:t>B</a:t>
            </a:r>
            <a:r>
              <a:rPr lang="fr-FR" i="1" dirty="0" smtClean="0"/>
              <a:t>eaucoup </a:t>
            </a:r>
            <a:r>
              <a:rPr lang="fr-FR" i="1" dirty="0"/>
              <a:t>beaucoup de chose, c’est </a:t>
            </a:r>
            <a:r>
              <a:rPr lang="fr-FR" i="1" dirty="0" smtClean="0"/>
              <a:t>grâce </a:t>
            </a:r>
            <a:r>
              <a:rPr lang="fr-FR" i="1" dirty="0"/>
              <a:t>à </a:t>
            </a:r>
            <a:r>
              <a:rPr lang="fr-FR" i="1" dirty="0" smtClean="0"/>
              <a:t>ça </a:t>
            </a:r>
            <a:r>
              <a:rPr lang="fr-FR" i="1" dirty="0"/>
              <a:t>qu’il apprend beaucoup.</a:t>
            </a:r>
            <a:r>
              <a:rPr lang="fr-CA" i="1" dirty="0"/>
              <a:t> </a:t>
            </a:r>
            <a:endParaRPr lang="fr-CA" i="1" dirty="0" smtClean="0"/>
          </a:p>
          <a:p>
            <a:endParaRPr lang="fr-CA" i="1" dirty="0"/>
          </a:p>
          <a:p>
            <a:r>
              <a:rPr lang="en-GB" i="1" dirty="0"/>
              <a:t>E</a:t>
            </a:r>
            <a:r>
              <a:rPr lang="en-GB" i="1" dirty="0" smtClean="0"/>
              <a:t>n </a:t>
            </a:r>
            <a:r>
              <a:rPr lang="en-GB" i="1" dirty="0" err="1"/>
              <a:t>toute</a:t>
            </a:r>
            <a:r>
              <a:rPr lang="en-GB" i="1" dirty="0"/>
              <a:t> </a:t>
            </a:r>
            <a:r>
              <a:rPr lang="en-GB" i="1" dirty="0" err="1"/>
              <a:t>honnêteté</a:t>
            </a:r>
            <a:r>
              <a:rPr lang="en-GB" i="1" dirty="0"/>
              <a:t>, la </a:t>
            </a:r>
            <a:r>
              <a:rPr lang="en-GB" i="1" dirty="0" err="1"/>
              <a:t>seule</a:t>
            </a:r>
            <a:r>
              <a:rPr lang="en-GB" i="1" dirty="0"/>
              <a:t> affaire </a:t>
            </a:r>
            <a:r>
              <a:rPr lang="en-GB" i="1" dirty="0" err="1"/>
              <a:t>que</a:t>
            </a:r>
            <a:r>
              <a:rPr lang="en-GB" i="1" dirty="0"/>
              <a:t> </a:t>
            </a:r>
            <a:r>
              <a:rPr lang="en-GB" i="1" dirty="0" err="1"/>
              <a:t>ça</a:t>
            </a:r>
            <a:r>
              <a:rPr lang="en-GB" i="1" dirty="0"/>
              <a:t> a </a:t>
            </a:r>
            <a:r>
              <a:rPr lang="en-GB" i="1" dirty="0" err="1" smtClean="0"/>
              <a:t>changée</a:t>
            </a:r>
            <a:r>
              <a:rPr lang="en-GB" i="1" dirty="0" smtClean="0"/>
              <a:t>, </a:t>
            </a:r>
            <a:r>
              <a:rPr lang="en-GB" i="1" dirty="0" err="1"/>
              <a:t>c’est</a:t>
            </a:r>
            <a:r>
              <a:rPr lang="en-GB" i="1" dirty="0"/>
              <a:t> chez </a:t>
            </a:r>
            <a:r>
              <a:rPr lang="en-GB" i="1" dirty="0" smtClean="0"/>
              <a:t>Action </a:t>
            </a:r>
            <a:r>
              <a:rPr lang="en-GB" i="1" dirty="0"/>
              <a:t>M</a:t>
            </a:r>
            <a:r>
              <a:rPr lang="en-GB" i="1" dirty="0" smtClean="0"/>
              <a:t>ain </a:t>
            </a:r>
            <a:r>
              <a:rPr lang="en-GB" i="1" dirty="0" err="1" smtClean="0"/>
              <a:t>d’œuvre</a:t>
            </a:r>
            <a:r>
              <a:rPr lang="en-GB" i="1" dirty="0"/>
              <a:t>, y </a:t>
            </a:r>
            <a:r>
              <a:rPr lang="en-GB" i="1" dirty="0" err="1"/>
              <a:t>ont</a:t>
            </a:r>
            <a:r>
              <a:rPr lang="en-GB" i="1" dirty="0"/>
              <a:t> </a:t>
            </a:r>
            <a:r>
              <a:rPr lang="en-GB" i="1" dirty="0" err="1"/>
              <a:t>dit</a:t>
            </a:r>
            <a:r>
              <a:rPr lang="en-GB" i="1" dirty="0"/>
              <a:t> ben </a:t>
            </a:r>
            <a:r>
              <a:rPr lang="en-GB" i="1" dirty="0" err="1"/>
              <a:t>là</a:t>
            </a:r>
            <a:r>
              <a:rPr lang="en-GB" i="1" dirty="0"/>
              <a:t> on </a:t>
            </a:r>
            <a:r>
              <a:rPr lang="en-GB" i="1" dirty="0" err="1"/>
              <a:t>va</a:t>
            </a:r>
            <a:r>
              <a:rPr lang="en-GB" i="1" dirty="0"/>
              <a:t> le </a:t>
            </a:r>
            <a:r>
              <a:rPr lang="en-GB" i="1" dirty="0" err="1"/>
              <a:t>réaligner</a:t>
            </a:r>
            <a:r>
              <a:rPr lang="en-GB" i="1" dirty="0"/>
              <a:t>. </a:t>
            </a:r>
            <a:endParaRPr lang="fr-FR" i="1" dirty="0"/>
          </a:p>
        </p:txBody>
      </p:sp>
    </p:spTree>
    <p:extLst>
      <p:ext uri="{BB962C8B-B14F-4D97-AF65-F5344CB8AC3E}">
        <p14:creationId xmlns:p14="http://schemas.microsoft.com/office/powerpoint/2010/main" val="1034716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dirty="0" smtClean="0">
                <a:latin typeface="+mn-lt"/>
              </a:rPr>
              <a:t/>
            </a:r>
            <a:br>
              <a:rPr lang="fr-FR" sz="2400" dirty="0" smtClean="0">
                <a:latin typeface="+mn-lt"/>
              </a:rPr>
            </a:br>
            <a:r>
              <a:rPr lang="fr-FR" sz="2400" dirty="0" smtClean="0">
                <a:latin typeface="+mn-lt"/>
              </a:rPr>
              <a:t>L’école</a:t>
            </a:r>
            <a:br>
              <a:rPr lang="fr-FR" sz="2400" dirty="0" smtClean="0">
                <a:latin typeface="+mn-lt"/>
              </a:rPr>
            </a:br>
            <a:endParaRPr lang="fr-FR" sz="2400" dirty="0">
              <a:latin typeface="+mn-lt"/>
            </a:endParaRPr>
          </a:p>
        </p:txBody>
      </p:sp>
      <p:sp>
        <p:nvSpPr>
          <p:cNvPr id="3" name="Espace réservé du contenu 2"/>
          <p:cNvSpPr>
            <a:spLocks noGrp="1"/>
          </p:cNvSpPr>
          <p:nvPr>
            <p:ph idx="1"/>
          </p:nvPr>
        </p:nvSpPr>
        <p:spPr/>
        <p:txBody>
          <a:bodyPr>
            <a:normAutofit lnSpcReduction="10000"/>
          </a:bodyPr>
          <a:lstStyle/>
          <a:p>
            <a:r>
              <a:rPr lang="fr-CA" sz="2800" dirty="0" smtClean="0"/>
              <a:t>Au primaire : </a:t>
            </a:r>
          </a:p>
          <a:p>
            <a:pPr lvl="1"/>
            <a:r>
              <a:rPr lang="fr-CA" sz="2400" dirty="0" smtClean="0"/>
              <a:t>41 % en classe ordinaire</a:t>
            </a:r>
          </a:p>
          <a:p>
            <a:pPr lvl="1"/>
            <a:r>
              <a:rPr lang="fr-CA" sz="2400" dirty="0" smtClean="0"/>
              <a:t>48 % en classe spéciale</a:t>
            </a:r>
          </a:p>
          <a:p>
            <a:pPr lvl="1"/>
            <a:r>
              <a:rPr lang="fr-CA" sz="2400" dirty="0" smtClean="0"/>
              <a:t>12 % en école </a:t>
            </a:r>
            <a:r>
              <a:rPr lang="fr-CA" sz="2400" dirty="0"/>
              <a:t>spécialisée </a:t>
            </a:r>
          </a:p>
          <a:p>
            <a:pPr lvl="2"/>
            <a:r>
              <a:rPr lang="fr-CA" sz="2000" dirty="0" smtClean="0"/>
              <a:t>(</a:t>
            </a:r>
            <a:r>
              <a:rPr lang="fr-CA" sz="2000" dirty="0" err="1" smtClean="0"/>
              <a:t>Noiseux</a:t>
            </a:r>
            <a:r>
              <a:rPr lang="fr-CA" sz="2000" dirty="0"/>
              <a:t>, 2009; MELS, </a:t>
            </a:r>
            <a:r>
              <a:rPr lang="fr-CA" sz="2000" dirty="0" smtClean="0"/>
              <a:t>2010)</a:t>
            </a:r>
          </a:p>
          <a:p>
            <a:pPr lvl="1"/>
            <a:endParaRPr lang="fr-CA" sz="2400" dirty="0"/>
          </a:p>
          <a:p>
            <a:r>
              <a:rPr lang="fr-CA" sz="2800" dirty="0" smtClean="0"/>
              <a:t>Au primaire, en classe ordinaire</a:t>
            </a:r>
          </a:p>
          <a:p>
            <a:pPr lvl="1"/>
            <a:r>
              <a:rPr lang="fr-CA" sz="2400" dirty="0" smtClean="0"/>
              <a:t>62,5</a:t>
            </a:r>
            <a:r>
              <a:rPr lang="fr-CA" sz="2400" dirty="0"/>
              <a:t>% </a:t>
            </a:r>
            <a:r>
              <a:rPr lang="fr-CA" sz="2400" dirty="0" smtClean="0"/>
              <a:t>syndrome </a:t>
            </a:r>
            <a:r>
              <a:rPr lang="fr-CA" sz="2400" dirty="0"/>
              <a:t>d’Asperger, </a:t>
            </a:r>
            <a:endParaRPr lang="fr-CA" sz="2400" dirty="0" smtClean="0"/>
          </a:p>
          <a:p>
            <a:pPr lvl="1"/>
            <a:r>
              <a:rPr lang="fr-CA" sz="2400" dirty="0" smtClean="0"/>
              <a:t>38,2 </a:t>
            </a:r>
            <a:r>
              <a:rPr lang="fr-CA" sz="2400" dirty="0"/>
              <a:t>% </a:t>
            </a:r>
            <a:r>
              <a:rPr lang="fr-CA" sz="2400" dirty="0" smtClean="0"/>
              <a:t>autisme</a:t>
            </a:r>
          </a:p>
          <a:p>
            <a:pPr lvl="1"/>
            <a:r>
              <a:rPr lang="fr-CA" sz="2400" dirty="0" smtClean="0"/>
              <a:t>18,2</a:t>
            </a:r>
            <a:r>
              <a:rPr lang="fr-CA" sz="2400" dirty="0"/>
              <a:t>% </a:t>
            </a:r>
            <a:r>
              <a:rPr lang="fr-CA" sz="2400" dirty="0" smtClean="0"/>
              <a:t>TED</a:t>
            </a:r>
            <a:r>
              <a:rPr lang="fr-CA" sz="2400" dirty="0"/>
              <a:t>-</a:t>
            </a:r>
            <a:r>
              <a:rPr lang="fr-CA" sz="2400" dirty="0" smtClean="0"/>
              <a:t>NS</a:t>
            </a:r>
            <a:endParaRPr lang="fr-CA" sz="2400" dirty="0"/>
          </a:p>
          <a:p>
            <a:pPr lvl="1"/>
            <a:endParaRPr lang="fr-FR" dirty="0"/>
          </a:p>
          <a:p>
            <a:pPr lvl="1"/>
            <a:endParaRPr lang="fr-FR" dirty="0"/>
          </a:p>
          <a:p>
            <a:pPr lvl="1"/>
            <a:endParaRPr lang="fr-FR" dirty="0"/>
          </a:p>
        </p:txBody>
      </p:sp>
    </p:spTree>
    <p:extLst>
      <p:ext uri="{BB962C8B-B14F-4D97-AF65-F5344CB8AC3E}">
        <p14:creationId xmlns:p14="http://schemas.microsoft.com/office/powerpoint/2010/main" val="126410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dirty="0" smtClean="0">
                <a:latin typeface="+mn-lt"/>
              </a:rPr>
              <a:t/>
            </a:r>
            <a:br>
              <a:rPr lang="fr-FR" sz="2400" dirty="0" smtClean="0">
                <a:latin typeface="+mn-lt"/>
              </a:rPr>
            </a:br>
            <a:r>
              <a:rPr lang="fr-FR" sz="2400" dirty="0" smtClean="0">
                <a:latin typeface="+mn-lt"/>
              </a:rPr>
              <a:t>L’école</a:t>
            </a:r>
            <a:br>
              <a:rPr lang="fr-FR" sz="2400" dirty="0" smtClean="0">
                <a:latin typeface="+mn-lt"/>
              </a:rPr>
            </a:br>
            <a:endParaRPr lang="fr-FR" sz="2400" dirty="0">
              <a:latin typeface="+mn-lt"/>
            </a:endParaRPr>
          </a:p>
        </p:txBody>
      </p:sp>
      <p:sp>
        <p:nvSpPr>
          <p:cNvPr id="3" name="Espace réservé du contenu 2"/>
          <p:cNvSpPr>
            <a:spLocks noGrp="1"/>
          </p:cNvSpPr>
          <p:nvPr>
            <p:ph idx="1"/>
          </p:nvPr>
        </p:nvSpPr>
        <p:spPr/>
        <p:txBody>
          <a:bodyPr>
            <a:normAutofit fontScale="92500" lnSpcReduction="10000"/>
          </a:bodyPr>
          <a:lstStyle/>
          <a:p>
            <a:pPr marL="114300" indent="0">
              <a:buNone/>
            </a:pPr>
            <a:r>
              <a:rPr lang="fr-CA" i="1" dirty="0" smtClean="0"/>
              <a:t>Ma sœur a un cours avec madame </a:t>
            </a:r>
            <a:r>
              <a:rPr lang="fr-CA" i="1" dirty="0"/>
              <a:t>Nadia (orthopédagogue) parce que maintenant </a:t>
            </a:r>
            <a:r>
              <a:rPr lang="fr-CA" i="1" dirty="0" smtClean="0"/>
              <a:t>elle </a:t>
            </a:r>
            <a:r>
              <a:rPr lang="fr-CA" i="1" dirty="0"/>
              <a:t>va avoir un ordinateur pour amener à </a:t>
            </a:r>
            <a:r>
              <a:rPr lang="fr-CA" i="1" dirty="0" smtClean="0"/>
              <a:t>l’école.</a:t>
            </a:r>
          </a:p>
          <a:p>
            <a:pPr marL="114300" indent="0">
              <a:buNone/>
            </a:pPr>
            <a:endParaRPr lang="fr-CA" i="1" dirty="0"/>
          </a:p>
          <a:p>
            <a:pPr marL="114300" indent="0">
              <a:buNone/>
            </a:pPr>
            <a:r>
              <a:rPr lang="fr-FR" i="1" dirty="0" smtClean="0"/>
              <a:t>Il va dans une classe où il y a 2 </a:t>
            </a:r>
            <a:r>
              <a:rPr lang="fr-FR" i="1" dirty="0"/>
              <a:t>ou 3 intervenants pour une classe avec vraiment pas beaucoup d’élèves. </a:t>
            </a:r>
            <a:r>
              <a:rPr lang="fr-FR" i="1" dirty="0" smtClean="0"/>
              <a:t>Mon frère apprend en individuel</a:t>
            </a:r>
            <a:r>
              <a:rPr lang="fr-FR" i="1" dirty="0"/>
              <a:t>, le prof prend une chaise roulante..</a:t>
            </a:r>
            <a:r>
              <a:rPr lang="fr-FR" i="1" dirty="0" smtClean="0"/>
              <a:t>.</a:t>
            </a:r>
          </a:p>
          <a:p>
            <a:pPr marL="114300" indent="0">
              <a:buNone/>
            </a:pPr>
            <a:r>
              <a:rPr lang="fr-CA" i="1" dirty="0" smtClean="0"/>
              <a:t> </a:t>
            </a:r>
          </a:p>
          <a:p>
            <a:pPr marL="114300" indent="0">
              <a:buNone/>
            </a:pPr>
            <a:r>
              <a:rPr lang="en-GB" i="1" dirty="0" err="1" smtClean="0"/>
              <a:t>À</a:t>
            </a:r>
            <a:r>
              <a:rPr lang="en-GB" i="1" dirty="0" smtClean="0"/>
              <a:t> </a:t>
            </a:r>
            <a:r>
              <a:rPr lang="en-GB" i="1" dirty="0" err="1" smtClean="0"/>
              <a:t>l’adolescente</a:t>
            </a:r>
            <a:r>
              <a:rPr lang="en-GB" i="1" dirty="0" smtClean="0"/>
              <a:t>, </a:t>
            </a:r>
            <a:r>
              <a:rPr lang="en-GB" i="1" dirty="0" err="1" smtClean="0"/>
              <a:t>il</a:t>
            </a:r>
            <a:r>
              <a:rPr lang="en-GB" i="1" dirty="0" smtClean="0"/>
              <a:t> a </a:t>
            </a:r>
            <a:r>
              <a:rPr lang="en-GB" i="1" dirty="0" err="1"/>
              <a:t>commencé</a:t>
            </a:r>
            <a:r>
              <a:rPr lang="en-GB" i="1" dirty="0"/>
              <a:t> </a:t>
            </a:r>
            <a:r>
              <a:rPr lang="en-GB" i="1" dirty="0" err="1"/>
              <a:t>à</a:t>
            </a:r>
            <a:r>
              <a:rPr lang="en-GB" i="1" dirty="0"/>
              <a:t> </a:t>
            </a:r>
            <a:r>
              <a:rPr lang="en-GB" i="1" dirty="0" err="1"/>
              <a:t>avoir</a:t>
            </a:r>
            <a:r>
              <a:rPr lang="en-GB" i="1" dirty="0"/>
              <a:t> des </a:t>
            </a:r>
            <a:r>
              <a:rPr lang="en-GB" i="1" dirty="0" err="1"/>
              <a:t>problèmes</a:t>
            </a:r>
            <a:r>
              <a:rPr lang="en-GB" i="1" dirty="0"/>
              <a:t> </a:t>
            </a:r>
            <a:r>
              <a:rPr lang="en-GB" i="1" dirty="0" err="1"/>
              <a:t>à</a:t>
            </a:r>
            <a:r>
              <a:rPr lang="en-GB" i="1" dirty="0"/>
              <a:t> </a:t>
            </a:r>
            <a:r>
              <a:rPr lang="en-GB" i="1" dirty="0" err="1"/>
              <a:t>l’école</a:t>
            </a:r>
            <a:r>
              <a:rPr lang="en-GB" i="1" dirty="0"/>
              <a:t>, </a:t>
            </a:r>
            <a:r>
              <a:rPr lang="fr-CA" i="1" dirty="0" smtClean="0"/>
              <a:t>il a </a:t>
            </a:r>
            <a:r>
              <a:rPr lang="en-GB" i="1" dirty="0" err="1" smtClean="0"/>
              <a:t>eu</a:t>
            </a:r>
            <a:r>
              <a:rPr lang="en-GB" i="1" dirty="0" smtClean="0"/>
              <a:t> </a:t>
            </a:r>
            <a:r>
              <a:rPr lang="en-GB" i="1" dirty="0"/>
              <a:t>beaucoup de </a:t>
            </a:r>
            <a:r>
              <a:rPr lang="en-GB" i="1" dirty="0" err="1"/>
              <a:t>pression</a:t>
            </a:r>
            <a:r>
              <a:rPr lang="en-GB" i="1" dirty="0"/>
              <a:t> pour performer au </a:t>
            </a:r>
            <a:r>
              <a:rPr lang="en-GB" i="1" dirty="0" err="1"/>
              <a:t>niveau</a:t>
            </a:r>
            <a:r>
              <a:rPr lang="en-GB" i="1" dirty="0"/>
              <a:t> </a:t>
            </a:r>
            <a:r>
              <a:rPr lang="en-GB" i="1" dirty="0" err="1"/>
              <a:t>scolaire</a:t>
            </a:r>
            <a:r>
              <a:rPr lang="en-GB" i="1" dirty="0"/>
              <a:t> et </a:t>
            </a:r>
            <a:r>
              <a:rPr lang="en-GB" i="1" dirty="0" err="1" smtClean="0"/>
              <a:t>à</a:t>
            </a:r>
            <a:r>
              <a:rPr lang="en-GB" i="1" dirty="0" smtClean="0"/>
              <a:t> un </a:t>
            </a:r>
            <a:r>
              <a:rPr lang="en-GB" i="1" dirty="0"/>
              <a:t>moment </a:t>
            </a:r>
            <a:r>
              <a:rPr lang="en-GB" i="1" dirty="0" err="1"/>
              <a:t>donné</a:t>
            </a:r>
            <a:r>
              <a:rPr lang="en-GB" i="1" dirty="0"/>
              <a:t> </a:t>
            </a:r>
            <a:r>
              <a:rPr lang="en-GB" i="1" dirty="0" err="1"/>
              <a:t>il</a:t>
            </a:r>
            <a:r>
              <a:rPr lang="en-GB" i="1" dirty="0"/>
              <a:t> </a:t>
            </a:r>
            <a:r>
              <a:rPr lang="en-GB" i="1" dirty="0" err="1"/>
              <a:t>est</a:t>
            </a:r>
            <a:r>
              <a:rPr lang="en-GB" i="1" dirty="0"/>
              <a:t> </a:t>
            </a:r>
            <a:r>
              <a:rPr lang="en-GB" i="1" dirty="0" err="1"/>
              <a:t>devenu</a:t>
            </a:r>
            <a:r>
              <a:rPr lang="en-GB" i="1" dirty="0"/>
              <a:t> </a:t>
            </a:r>
            <a:r>
              <a:rPr lang="en-GB" i="1" dirty="0" err="1"/>
              <a:t>évident</a:t>
            </a:r>
            <a:r>
              <a:rPr lang="en-GB" i="1" dirty="0"/>
              <a:t> </a:t>
            </a:r>
            <a:r>
              <a:rPr lang="en-GB" i="1" dirty="0" err="1"/>
              <a:t>qu’y</a:t>
            </a:r>
            <a:r>
              <a:rPr lang="en-GB" i="1" dirty="0"/>
              <a:t> </a:t>
            </a:r>
            <a:r>
              <a:rPr lang="en-GB" i="1" dirty="0" err="1"/>
              <a:t>avait</a:t>
            </a:r>
            <a:r>
              <a:rPr lang="en-GB" i="1" dirty="0"/>
              <a:t> pas les </a:t>
            </a:r>
            <a:r>
              <a:rPr lang="en-GB" i="1" dirty="0" err="1" smtClean="0"/>
              <a:t>capacités</a:t>
            </a:r>
            <a:r>
              <a:rPr lang="en-GB" i="1" dirty="0" smtClean="0"/>
              <a:t>, </a:t>
            </a:r>
            <a:r>
              <a:rPr lang="en-GB" i="1" dirty="0" err="1" smtClean="0"/>
              <a:t>mais</a:t>
            </a:r>
            <a:r>
              <a:rPr lang="en-GB" i="1" dirty="0"/>
              <a:t> </a:t>
            </a:r>
            <a:r>
              <a:rPr lang="en-GB" i="1" dirty="0" err="1" smtClean="0"/>
              <a:t>il</a:t>
            </a:r>
            <a:r>
              <a:rPr lang="en-GB" i="1" dirty="0" smtClean="0"/>
              <a:t> y a </a:t>
            </a:r>
            <a:r>
              <a:rPr lang="en-GB" i="1" dirty="0" err="1"/>
              <a:t>eu</a:t>
            </a:r>
            <a:r>
              <a:rPr lang="en-GB" i="1" dirty="0"/>
              <a:t> un </a:t>
            </a:r>
            <a:r>
              <a:rPr lang="en-GB" i="1" dirty="0" err="1"/>
              <a:t>peu</a:t>
            </a:r>
            <a:r>
              <a:rPr lang="en-GB" i="1" dirty="0"/>
              <a:t> </a:t>
            </a:r>
            <a:r>
              <a:rPr lang="en-GB" i="1" dirty="0" err="1" smtClean="0"/>
              <a:t>d’acharnement</a:t>
            </a:r>
            <a:endParaRPr lang="fr-CA" i="1" dirty="0"/>
          </a:p>
          <a:p>
            <a:endParaRPr lang="fr-FR" dirty="0"/>
          </a:p>
        </p:txBody>
      </p:sp>
    </p:spTree>
    <p:extLst>
      <p:ext uri="{BB962C8B-B14F-4D97-AF65-F5344CB8AC3E}">
        <p14:creationId xmlns:p14="http://schemas.microsoft.com/office/powerpoint/2010/main" val="2316646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L’adolescence</a:t>
            </a:r>
            <a:endParaRPr lang="fr-FR" sz="2400" dirty="0">
              <a:latin typeface="+mn-lt"/>
            </a:endParaRPr>
          </a:p>
        </p:txBody>
      </p:sp>
      <p:sp>
        <p:nvSpPr>
          <p:cNvPr id="3" name="Espace réservé du contenu 2"/>
          <p:cNvSpPr>
            <a:spLocks noGrp="1"/>
          </p:cNvSpPr>
          <p:nvPr>
            <p:ph idx="1"/>
          </p:nvPr>
        </p:nvSpPr>
        <p:spPr/>
        <p:txBody>
          <a:bodyPr/>
          <a:lstStyle/>
          <a:p>
            <a:r>
              <a:rPr lang="fr-CA" dirty="0" smtClean="0"/>
              <a:t>Au secondaire</a:t>
            </a:r>
          </a:p>
          <a:p>
            <a:pPr lvl="1"/>
            <a:r>
              <a:rPr lang="fr-CA" dirty="0" smtClean="0"/>
              <a:t>33 </a:t>
            </a:r>
            <a:r>
              <a:rPr lang="fr-CA" dirty="0"/>
              <a:t>% en classe ordinaire</a:t>
            </a:r>
          </a:p>
          <a:p>
            <a:pPr lvl="1"/>
            <a:r>
              <a:rPr lang="fr-CA" dirty="0"/>
              <a:t>46 % en classe spéciale</a:t>
            </a:r>
          </a:p>
          <a:p>
            <a:pPr lvl="1"/>
            <a:r>
              <a:rPr lang="fr-CA" dirty="0"/>
              <a:t>15 % en école spécialisée </a:t>
            </a:r>
          </a:p>
          <a:p>
            <a:endParaRPr lang="fr-FR" dirty="0" smtClean="0"/>
          </a:p>
          <a:p>
            <a:r>
              <a:rPr lang="fr-FR" dirty="0" smtClean="0"/>
              <a:t>La réalité au quotidien</a:t>
            </a:r>
          </a:p>
          <a:p>
            <a:pPr lvl="1"/>
            <a:r>
              <a:rPr lang="fr-CA" dirty="0" smtClean="0"/>
              <a:t>Les activités </a:t>
            </a:r>
            <a:r>
              <a:rPr lang="fr-CA" dirty="0"/>
              <a:t>populaires chez les adolescents </a:t>
            </a:r>
            <a:endParaRPr lang="fr-CA" dirty="0" smtClean="0"/>
          </a:p>
          <a:p>
            <a:pPr lvl="2"/>
            <a:r>
              <a:rPr lang="fr-CA" dirty="0" smtClean="0"/>
              <a:t>Regarder </a:t>
            </a:r>
            <a:r>
              <a:rPr lang="fr-CA" dirty="0"/>
              <a:t>la télévision et d’utiliser </a:t>
            </a:r>
            <a:r>
              <a:rPr lang="fr-CA" dirty="0" smtClean="0"/>
              <a:t>l’ordinateur</a:t>
            </a:r>
          </a:p>
          <a:p>
            <a:pPr lvl="2"/>
            <a:r>
              <a:rPr lang="fr-CA" dirty="0" smtClean="0"/>
              <a:t>Plus </a:t>
            </a:r>
            <a:r>
              <a:rPr lang="fr-CA" dirty="0"/>
              <a:t>enclins à passer du temps </a:t>
            </a:r>
            <a:r>
              <a:rPr lang="fr-CA" dirty="0" smtClean="0"/>
              <a:t>seul</a:t>
            </a:r>
            <a:endParaRPr lang="fr-CA" dirty="0"/>
          </a:p>
          <a:p>
            <a:pPr lvl="2"/>
            <a:r>
              <a:rPr lang="fr-CA" dirty="0" smtClean="0"/>
              <a:t>S’ils effectuent </a:t>
            </a:r>
            <a:r>
              <a:rPr lang="fr-CA" dirty="0"/>
              <a:t>des </a:t>
            </a:r>
            <a:r>
              <a:rPr lang="fr-CA" dirty="0" smtClean="0"/>
              <a:t>activités, c’est </a:t>
            </a:r>
            <a:r>
              <a:rPr lang="fr-CA" dirty="0"/>
              <a:t>avec leur mère qu’ils passent le plus de temps </a:t>
            </a:r>
            <a:r>
              <a:rPr lang="fr-CA" dirty="0" smtClean="0"/>
              <a:t>(</a:t>
            </a:r>
            <a:r>
              <a:rPr lang="fr-CA" dirty="0" err="1" smtClean="0"/>
              <a:t>Orsmond</a:t>
            </a:r>
            <a:r>
              <a:rPr lang="fr-CA" dirty="0" smtClean="0"/>
              <a:t> &amp; </a:t>
            </a:r>
            <a:r>
              <a:rPr lang="fr-CA" dirty="0" err="1" smtClean="0"/>
              <a:t>Kuo</a:t>
            </a:r>
            <a:r>
              <a:rPr lang="fr-CA" dirty="0" smtClean="0"/>
              <a:t>, 2011)</a:t>
            </a:r>
          </a:p>
          <a:p>
            <a:pPr lvl="2"/>
            <a:endParaRPr lang="fr-CA" dirty="0">
              <a:solidFill>
                <a:schemeClr val="tx1"/>
              </a:solidFill>
            </a:endParaRPr>
          </a:p>
          <a:p>
            <a:pPr lvl="2"/>
            <a:endParaRPr lang="fr-CA" dirty="0" smtClean="0">
              <a:solidFill>
                <a:schemeClr val="tx1"/>
              </a:solidFill>
            </a:endParaRPr>
          </a:p>
          <a:p>
            <a:pPr lvl="2"/>
            <a:endParaRPr lang="fr-CA" dirty="0"/>
          </a:p>
          <a:p>
            <a:pPr lvl="1"/>
            <a:endParaRPr lang="fr-FR" dirty="0" smtClean="0"/>
          </a:p>
          <a:p>
            <a:pPr lvl="1"/>
            <a:endParaRPr lang="fr-FR" dirty="0"/>
          </a:p>
        </p:txBody>
      </p:sp>
    </p:spTree>
    <p:extLst>
      <p:ext uri="{BB962C8B-B14F-4D97-AF65-F5344CB8AC3E}">
        <p14:creationId xmlns:p14="http://schemas.microsoft.com/office/powerpoint/2010/main" val="12548342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L’adolescence</a:t>
            </a:r>
            <a:endParaRPr lang="fr-FR" sz="2400" dirty="0">
              <a:latin typeface="+mn-lt"/>
            </a:endParaRPr>
          </a:p>
        </p:txBody>
      </p:sp>
      <p:sp>
        <p:nvSpPr>
          <p:cNvPr id="3" name="Espace réservé du contenu 2"/>
          <p:cNvSpPr>
            <a:spLocks noGrp="1"/>
          </p:cNvSpPr>
          <p:nvPr>
            <p:ph idx="1"/>
          </p:nvPr>
        </p:nvSpPr>
        <p:spPr/>
        <p:txBody>
          <a:bodyPr/>
          <a:lstStyle/>
          <a:p>
            <a:endParaRPr lang="en-GB" i="1" dirty="0" smtClean="0"/>
          </a:p>
          <a:p>
            <a:endParaRPr lang="en-GB" i="1" dirty="0"/>
          </a:p>
          <a:p>
            <a:endParaRPr lang="en-GB" i="1" dirty="0" smtClean="0"/>
          </a:p>
          <a:p>
            <a:r>
              <a:rPr lang="en-GB" i="1" dirty="0" err="1" smtClean="0"/>
              <a:t>Rien</a:t>
            </a:r>
            <a:r>
              <a:rPr lang="en-GB" i="1" dirty="0" smtClean="0"/>
              <a:t> de </a:t>
            </a:r>
            <a:r>
              <a:rPr lang="en-GB" i="1" dirty="0" err="1" smtClean="0"/>
              <a:t>vraiment</a:t>
            </a:r>
            <a:r>
              <a:rPr lang="en-GB" i="1" dirty="0" smtClean="0"/>
              <a:t> </a:t>
            </a:r>
            <a:r>
              <a:rPr lang="en-GB" i="1" dirty="0" err="1" smtClean="0"/>
              <a:t>significatif</a:t>
            </a:r>
            <a:r>
              <a:rPr lang="en-GB" i="1" dirty="0" smtClean="0"/>
              <a:t>, </a:t>
            </a:r>
            <a:r>
              <a:rPr lang="en-GB" i="1" dirty="0" err="1" smtClean="0"/>
              <a:t>mais</a:t>
            </a:r>
            <a:r>
              <a:rPr lang="en-GB" i="1" dirty="0" smtClean="0"/>
              <a:t> les premiers </a:t>
            </a:r>
            <a:r>
              <a:rPr lang="en-GB" i="1" dirty="0"/>
              <a:t>indices, </a:t>
            </a:r>
            <a:r>
              <a:rPr lang="en-GB" i="1" dirty="0" err="1"/>
              <a:t>ça</a:t>
            </a:r>
            <a:r>
              <a:rPr lang="en-GB" i="1" dirty="0"/>
              <a:t> </a:t>
            </a:r>
            <a:r>
              <a:rPr lang="en-GB" i="1" dirty="0" err="1"/>
              <a:t>été</a:t>
            </a:r>
            <a:r>
              <a:rPr lang="en-GB" i="1" dirty="0"/>
              <a:t> plus </a:t>
            </a:r>
            <a:r>
              <a:rPr lang="en-GB" i="1" dirty="0" err="1"/>
              <a:t>à</a:t>
            </a:r>
            <a:r>
              <a:rPr lang="en-GB" i="1" dirty="0"/>
              <a:t> </a:t>
            </a:r>
            <a:r>
              <a:rPr lang="en-GB" i="1" dirty="0" err="1"/>
              <a:t>l’adolescence</a:t>
            </a:r>
            <a:r>
              <a:rPr lang="en-GB" i="1" dirty="0"/>
              <a:t>, au début de </a:t>
            </a:r>
            <a:r>
              <a:rPr lang="en-GB" i="1" dirty="0" err="1"/>
              <a:t>l’adolescence</a:t>
            </a:r>
            <a:r>
              <a:rPr lang="en-GB" i="1" dirty="0"/>
              <a:t>, </a:t>
            </a:r>
            <a:r>
              <a:rPr lang="en-GB" i="1" dirty="0" err="1" smtClean="0"/>
              <a:t>quand</a:t>
            </a:r>
            <a:r>
              <a:rPr lang="en-GB" i="1" dirty="0"/>
              <a:t> </a:t>
            </a:r>
            <a:r>
              <a:rPr lang="en-GB" i="1" dirty="0" err="1" smtClean="0"/>
              <a:t>il</a:t>
            </a:r>
            <a:r>
              <a:rPr lang="en-GB" i="1" dirty="0" smtClean="0"/>
              <a:t> </a:t>
            </a:r>
            <a:r>
              <a:rPr lang="en-GB" i="1" dirty="0" err="1" smtClean="0"/>
              <a:t>est</a:t>
            </a:r>
            <a:r>
              <a:rPr lang="en-GB" i="1" dirty="0" smtClean="0"/>
              <a:t> </a:t>
            </a:r>
            <a:r>
              <a:rPr lang="en-GB" i="1" dirty="0" err="1" smtClean="0"/>
              <a:t>arrivé</a:t>
            </a:r>
            <a:r>
              <a:rPr lang="en-GB" i="1" dirty="0" smtClean="0"/>
              <a:t> </a:t>
            </a:r>
            <a:r>
              <a:rPr lang="en-GB" i="1" dirty="0"/>
              <a:t>en </a:t>
            </a:r>
            <a:r>
              <a:rPr lang="en-GB" i="1" dirty="0" err="1"/>
              <a:t>secondaire</a:t>
            </a:r>
            <a:r>
              <a:rPr lang="en-GB" i="1" dirty="0"/>
              <a:t> </a:t>
            </a:r>
            <a:r>
              <a:rPr lang="en-GB" i="1" dirty="0" smtClean="0"/>
              <a:t>3</a:t>
            </a:r>
            <a:r>
              <a:rPr lang="en-GB" i="1" dirty="0"/>
              <a:t> </a:t>
            </a:r>
            <a:r>
              <a:rPr lang="en-GB" i="1" dirty="0" err="1" smtClean="0"/>
              <a:t>ou</a:t>
            </a:r>
            <a:r>
              <a:rPr lang="en-GB" i="1" dirty="0" smtClean="0"/>
              <a:t> 4.</a:t>
            </a:r>
            <a:endParaRPr lang="fr-FR" dirty="0"/>
          </a:p>
        </p:txBody>
      </p:sp>
    </p:spTree>
    <p:extLst>
      <p:ext uri="{BB962C8B-B14F-4D97-AF65-F5344CB8AC3E}">
        <p14:creationId xmlns:p14="http://schemas.microsoft.com/office/powerpoint/2010/main" val="3660932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Âge adulte</a:t>
            </a:r>
            <a:endParaRPr lang="fr-FR" sz="2400" dirty="0">
              <a:latin typeface="+mn-lt"/>
            </a:endParaRPr>
          </a:p>
        </p:txBody>
      </p:sp>
      <p:sp>
        <p:nvSpPr>
          <p:cNvPr id="3" name="Espace réservé du contenu 2"/>
          <p:cNvSpPr>
            <a:spLocks noGrp="1"/>
          </p:cNvSpPr>
          <p:nvPr>
            <p:ph idx="1"/>
          </p:nvPr>
        </p:nvSpPr>
        <p:spPr/>
        <p:txBody>
          <a:bodyPr>
            <a:normAutofit/>
          </a:bodyPr>
          <a:lstStyle/>
          <a:p>
            <a:r>
              <a:rPr lang="fr-CA" dirty="0" smtClean="0"/>
              <a:t>En Ontario </a:t>
            </a:r>
          </a:p>
          <a:p>
            <a:pPr lvl="1"/>
            <a:r>
              <a:rPr lang="fr-CA" dirty="0" smtClean="0"/>
              <a:t>5 </a:t>
            </a:r>
            <a:r>
              <a:rPr lang="fr-CA" dirty="0"/>
              <a:t>800 étudiants </a:t>
            </a:r>
            <a:r>
              <a:rPr lang="fr-CA" dirty="0" smtClean="0"/>
              <a:t>TSA sont au secondaire </a:t>
            </a:r>
          </a:p>
          <a:p>
            <a:pPr lvl="1"/>
            <a:r>
              <a:rPr lang="fr-CA" dirty="0" smtClean="0"/>
              <a:t>1 </a:t>
            </a:r>
            <a:r>
              <a:rPr lang="fr-CA" dirty="0"/>
              <a:t>400 obtiendront leur </a:t>
            </a:r>
            <a:r>
              <a:rPr lang="fr-CA" dirty="0" smtClean="0"/>
              <a:t>diplôme</a:t>
            </a:r>
          </a:p>
          <a:p>
            <a:pPr lvl="1"/>
            <a:r>
              <a:rPr lang="fr-CA" dirty="0" smtClean="0"/>
              <a:t>1 </a:t>
            </a:r>
            <a:r>
              <a:rPr lang="fr-CA" dirty="0"/>
              <a:t>100 d’entre eux demanderont leur admission à un collège ou à une université entre 2009 et </a:t>
            </a:r>
            <a:r>
              <a:rPr lang="fr-CA" dirty="0" smtClean="0"/>
              <a:t>2011</a:t>
            </a:r>
            <a:r>
              <a:rPr lang="fr-CA" sz="1600" dirty="0" smtClean="0"/>
              <a:t>(</a:t>
            </a:r>
            <a:r>
              <a:rPr lang="fr-FR" sz="1600" dirty="0" err="1" smtClean="0"/>
              <a:t>Alcom</a:t>
            </a:r>
            <a:r>
              <a:rPr lang="fr-FR" sz="1600" dirty="0"/>
              <a:t>-</a:t>
            </a:r>
            <a:r>
              <a:rPr lang="fr-FR" sz="1600" dirty="0" smtClean="0"/>
              <a:t>Mackay, 2011) </a:t>
            </a:r>
            <a:endParaRPr lang="fr-CA" sz="1600" dirty="0" smtClean="0"/>
          </a:p>
          <a:p>
            <a:endParaRPr lang="fr-FR" i="1" dirty="0"/>
          </a:p>
        </p:txBody>
      </p:sp>
    </p:spTree>
    <p:extLst>
      <p:ext uri="{BB962C8B-B14F-4D97-AF65-F5344CB8AC3E}">
        <p14:creationId xmlns:p14="http://schemas.microsoft.com/office/powerpoint/2010/main" val="1458295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Âge adulte</a:t>
            </a:r>
            <a:endParaRPr lang="fr-FR" sz="2400" dirty="0">
              <a:latin typeface="+mn-lt"/>
            </a:endParaRPr>
          </a:p>
        </p:txBody>
      </p:sp>
      <p:sp>
        <p:nvSpPr>
          <p:cNvPr id="3" name="Espace réservé du contenu 2"/>
          <p:cNvSpPr>
            <a:spLocks noGrp="1"/>
          </p:cNvSpPr>
          <p:nvPr>
            <p:ph idx="1"/>
          </p:nvPr>
        </p:nvSpPr>
        <p:spPr/>
        <p:txBody>
          <a:bodyPr>
            <a:normAutofit/>
          </a:bodyPr>
          <a:lstStyle/>
          <a:p>
            <a:r>
              <a:rPr lang="fr-CA" dirty="0"/>
              <a:t>D</a:t>
            </a:r>
            <a:r>
              <a:rPr lang="fr-CA" dirty="0" smtClean="0"/>
              <a:t>eux </a:t>
            </a:r>
            <a:r>
              <a:rPr lang="fr-CA" dirty="0"/>
              <a:t>catégories de modèles d’emplois </a:t>
            </a:r>
            <a:endParaRPr lang="fr-CA" dirty="0" smtClean="0"/>
          </a:p>
          <a:p>
            <a:pPr lvl="1"/>
            <a:r>
              <a:rPr lang="fr-CA" dirty="0" smtClean="0"/>
              <a:t>Ségrégation</a:t>
            </a:r>
          </a:p>
          <a:p>
            <a:pPr lvl="2"/>
            <a:r>
              <a:rPr lang="fr-CA" dirty="0" smtClean="0"/>
              <a:t>L’atelier protégé</a:t>
            </a:r>
          </a:p>
          <a:p>
            <a:pPr lvl="2"/>
            <a:r>
              <a:rPr lang="fr-CA" dirty="0" smtClean="0"/>
              <a:t>Le centre de jour</a:t>
            </a:r>
          </a:p>
          <a:p>
            <a:pPr lvl="2"/>
            <a:r>
              <a:rPr lang="fr-CA" dirty="0" smtClean="0"/>
              <a:t>Centre de formation</a:t>
            </a:r>
          </a:p>
          <a:p>
            <a:pPr lvl="1"/>
            <a:r>
              <a:rPr lang="fr-CA" dirty="0" smtClean="0"/>
              <a:t>Intégration</a:t>
            </a:r>
          </a:p>
          <a:p>
            <a:pPr lvl="2"/>
            <a:r>
              <a:rPr lang="fr-CA" dirty="0" smtClean="0"/>
              <a:t>Le </a:t>
            </a:r>
            <a:r>
              <a:rPr lang="fr-CA" dirty="0"/>
              <a:t>soutien à </a:t>
            </a:r>
            <a:r>
              <a:rPr lang="fr-CA" dirty="0" smtClean="0"/>
              <a:t>l’emploi</a:t>
            </a:r>
          </a:p>
          <a:p>
            <a:pPr lvl="2"/>
            <a:r>
              <a:rPr lang="fr-CA" dirty="0"/>
              <a:t>L</a:t>
            </a:r>
            <a:r>
              <a:rPr lang="fr-CA" dirty="0" smtClean="0"/>
              <a:t>e </a:t>
            </a:r>
            <a:r>
              <a:rPr lang="fr-CA" dirty="0"/>
              <a:t>groupe de </a:t>
            </a:r>
            <a:r>
              <a:rPr lang="fr-CA" dirty="0" smtClean="0"/>
              <a:t>travail</a:t>
            </a:r>
          </a:p>
          <a:p>
            <a:pPr lvl="2"/>
            <a:endParaRPr lang="fr-CA" sz="1500" dirty="0"/>
          </a:p>
          <a:p>
            <a:r>
              <a:rPr lang="fr-CA" sz="1900" dirty="0" smtClean="0"/>
              <a:t>Le </a:t>
            </a:r>
            <a:r>
              <a:rPr lang="fr-CA" sz="1900" dirty="0"/>
              <a:t>travail </a:t>
            </a:r>
            <a:r>
              <a:rPr lang="fr-CA" sz="1900" dirty="0" smtClean="0"/>
              <a:t>offert </a:t>
            </a:r>
            <a:r>
              <a:rPr lang="fr-CA" sz="1900" dirty="0"/>
              <a:t>se situe </a:t>
            </a:r>
            <a:r>
              <a:rPr lang="fr-CA" sz="1900" dirty="0" smtClean="0"/>
              <a:t>dans les sphères </a:t>
            </a:r>
            <a:r>
              <a:rPr lang="fr-CA" sz="1900" dirty="0"/>
              <a:t>de l’aménagement paysager, de l’entretien ménager, du travail de bureau, des tâches reliées aux centres d’alimentation ou des commerces au détail </a:t>
            </a:r>
            <a:r>
              <a:rPr lang="fr-CA" sz="1600" dirty="0"/>
              <a:t>(Sénéchal et al., 2011).</a:t>
            </a:r>
          </a:p>
          <a:p>
            <a:pPr lvl="2"/>
            <a:endParaRPr lang="fr-FR" dirty="0"/>
          </a:p>
        </p:txBody>
      </p:sp>
    </p:spTree>
    <p:extLst>
      <p:ext uri="{BB962C8B-B14F-4D97-AF65-F5344CB8AC3E}">
        <p14:creationId xmlns:p14="http://schemas.microsoft.com/office/powerpoint/2010/main" val="3428458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620" y="411867"/>
            <a:ext cx="8412179" cy="1340733"/>
          </a:xfrm>
        </p:spPr>
        <p:txBody>
          <a:bodyPr>
            <a:noAutofit/>
          </a:bodyPr>
          <a:lstStyle/>
          <a:p>
            <a:r>
              <a:rPr lang="fr-CA" sz="2400" dirty="0">
                <a:latin typeface="+mn-lt"/>
              </a:rPr>
              <a:t>L’état de la connaissance et de la reconnaissance de la personne présentant un </a:t>
            </a:r>
            <a:r>
              <a:rPr lang="fr-CA" sz="2400" dirty="0" smtClean="0">
                <a:latin typeface="+mn-lt"/>
              </a:rPr>
              <a:t>TSA</a:t>
            </a:r>
            <a:endParaRPr lang="fr-FR" sz="2400" dirty="0">
              <a:latin typeface="+mn-lt"/>
            </a:endParaRPr>
          </a:p>
        </p:txBody>
      </p:sp>
      <p:sp>
        <p:nvSpPr>
          <p:cNvPr id="3" name="Espace réservé du contenu 2"/>
          <p:cNvSpPr>
            <a:spLocks noGrp="1"/>
          </p:cNvSpPr>
          <p:nvPr>
            <p:ph idx="1"/>
          </p:nvPr>
        </p:nvSpPr>
        <p:spPr>
          <a:xfrm>
            <a:off x="457200" y="1752600"/>
            <a:ext cx="8229600" cy="4712025"/>
          </a:xfrm>
        </p:spPr>
        <p:txBody>
          <a:bodyPr>
            <a:normAutofit/>
          </a:bodyPr>
          <a:lstStyle/>
          <a:p>
            <a:r>
              <a:rPr lang="fr-FR" dirty="0" smtClean="0"/>
              <a:t>Les assistantes de recherche </a:t>
            </a:r>
          </a:p>
          <a:p>
            <a:pPr marL="114300" indent="0">
              <a:buNone/>
            </a:pPr>
            <a:endParaRPr lang="fr-FR" dirty="0" smtClean="0"/>
          </a:p>
          <a:p>
            <a:pPr lvl="1"/>
            <a:r>
              <a:rPr lang="fr-FR" dirty="0" smtClean="0"/>
              <a:t>Nadia </a:t>
            </a:r>
            <a:r>
              <a:rPr lang="fr-FR" dirty="0" err="1" smtClean="0"/>
              <a:t>Abouzeid</a:t>
            </a:r>
            <a:endParaRPr lang="fr-FR" dirty="0" smtClean="0"/>
          </a:p>
          <a:p>
            <a:pPr lvl="1"/>
            <a:r>
              <a:rPr lang="fr-FR" dirty="0" smtClean="0"/>
              <a:t>Mélanie Bolduc</a:t>
            </a:r>
            <a:endParaRPr lang="fr-FR" dirty="0"/>
          </a:p>
          <a:p>
            <a:pPr lvl="1"/>
            <a:r>
              <a:rPr lang="fr-FR" dirty="0" smtClean="0"/>
              <a:t>Catherine Boucher</a:t>
            </a:r>
          </a:p>
          <a:p>
            <a:pPr lvl="1"/>
            <a:r>
              <a:rPr lang="fr-FR" dirty="0" smtClean="0"/>
              <a:t>Myriam </a:t>
            </a:r>
            <a:r>
              <a:rPr lang="fr-FR" dirty="0" err="1" smtClean="0"/>
              <a:t>Busson</a:t>
            </a:r>
            <a:endParaRPr lang="fr-FR" dirty="0" smtClean="0"/>
          </a:p>
          <a:p>
            <a:pPr lvl="1"/>
            <a:r>
              <a:rPr lang="fr-FR" dirty="0" smtClean="0"/>
              <a:t>Isabelle </a:t>
            </a:r>
            <a:r>
              <a:rPr lang="fr-FR" dirty="0" err="1" smtClean="0"/>
              <a:t>Courcy</a:t>
            </a:r>
            <a:endParaRPr lang="fr-FR" dirty="0" smtClean="0"/>
          </a:p>
          <a:p>
            <a:pPr lvl="1"/>
            <a:r>
              <a:rPr lang="fr-FR" dirty="0" smtClean="0"/>
              <a:t>Julie </a:t>
            </a:r>
            <a:r>
              <a:rPr lang="fr-FR" dirty="0" err="1" smtClean="0"/>
              <a:t>Deschatelets</a:t>
            </a:r>
            <a:endParaRPr lang="fr-FR" dirty="0" smtClean="0"/>
          </a:p>
          <a:p>
            <a:pPr lvl="1"/>
            <a:r>
              <a:rPr lang="fr-FR" dirty="0" smtClean="0"/>
              <a:t>Naïma </a:t>
            </a:r>
            <a:r>
              <a:rPr lang="fr-FR" dirty="0" err="1" smtClean="0"/>
              <a:t>Famhi</a:t>
            </a:r>
            <a:endParaRPr lang="fr-FR" dirty="0" smtClean="0"/>
          </a:p>
          <a:p>
            <a:pPr lvl="1"/>
            <a:r>
              <a:rPr lang="fr-FR" dirty="0" smtClean="0"/>
              <a:t>Christine </a:t>
            </a:r>
            <a:r>
              <a:rPr lang="fr-FR" dirty="0" err="1" smtClean="0"/>
              <a:t>Florigan</a:t>
            </a:r>
            <a:r>
              <a:rPr lang="fr-FR" dirty="0" smtClean="0"/>
              <a:t> Ménard</a:t>
            </a:r>
          </a:p>
          <a:p>
            <a:pPr lvl="1"/>
            <a:r>
              <a:rPr lang="fr-FR" dirty="0" smtClean="0"/>
              <a:t>Ariane Leroux-</a:t>
            </a:r>
            <a:r>
              <a:rPr lang="fr-FR" dirty="0" err="1" smtClean="0"/>
              <a:t>Boudreault</a:t>
            </a:r>
            <a:endParaRPr lang="fr-FR" dirty="0" smtClean="0"/>
          </a:p>
          <a:p>
            <a:pPr lvl="1"/>
            <a:r>
              <a:rPr lang="fr-FR" dirty="0" smtClean="0"/>
              <a:t>Jacinthe Vallée-Ouimet</a:t>
            </a:r>
          </a:p>
          <a:p>
            <a:pPr lvl="1"/>
            <a:endParaRPr lang="fr-FR" dirty="0" smtClean="0"/>
          </a:p>
          <a:p>
            <a:endParaRPr lang="fr-FR" dirty="0"/>
          </a:p>
          <a:p>
            <a:endParaRPr lang="fr-CA" dirty="0" smtClean="0"/>
          </a:p>
          <a:p>
            <a:endParaRPr lang="fr-FR" dirty="0"/>
          </a:p>
        </p:txBody>
      </p:sp>
    </p:spTree>
    <p:extLst>
      <p:ext uri="{BB962C8B-B14F-4D97-AF65-F5344CB8AC3E}">
        <p14:creationId xmlns:p14="http://schemas.microsoft.com/office/powerpoint/2010/main" val="1927743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Âge adulte</a:t>
            </a:r>
            <a:endParaRPr lang="fr-FR" sz="2400" dirty="0">
              <a:latin typeface="+mn-lt"/>
            </a:endParaRPr>
          </a:p>
        </p:txBody>
      </p:sp>
      <p:sp>
        <p:nvSpPr>
          <p:cNvPr id="3" name="Espace réservé du contenu 2"/>
          <p:cNvSpPr>
            <a:spLocks noGrp="1"/>
          </p:cNvSpPr>
          <p:nvPr>
            <p:ph idx="1"/>
          </p:nvPr>
        </p:nvSpPr>
        <p:spPr/>
        <p:txBody>
          <a:bodyPr/>
          <a:lstStyle/>
          <a:p>
            <a:r>
              <a:rPr lang="fr-CA" dirty="0" smtClean="0"/>
              <a:t>Autonomie</a:t>
            </a:r>
          </a:p>
          <a:p>
            <a:pPr lvl="1"/>
            <a:r>
              <a:rPr lang="fr-CA" dirty="0" smtClean="0"/>
              <a:t>Une étude portant sur 48 </a:t>
            </a:r>
            <a:r>
              <a:rPr lang="fr-CA" dirty="0"/>
              <a:t>adultes </a:t>
            </a:r>
            <a:r>
              <a:rPr lang="fr-CA" dirty="0" smtClean="0"/>
              <a:t>TSA </a:t>
            </a:r>
            <a:r>
              <a:rPr lang="fr-CA" dirty="0"/>
              <a:t>et dont la moyenne d’âge était de 24 </a:t>
            </a:r>
            <a:r>
              <a:rPr lang="fr-CA" dirty="0" smtClean="0"/>
              <a:t>ans</a:t>
            </a:r>
            <a:r>
              <a:rPr lang="fr-CA" dirty="0"/>
              <a:t> </a:t>
            </a:r>
            <a:r>
              <a:rPr lang="fr-CA" dirty="0" smtClean="0"/>
              <a:t>:</a:t>
            </a:r>
          </a:p>
          <a:p>
            <a:pPr lvl="1"/>
            <a:r>
              <a:rPr lang="fr-CA" dirty="0" smtClean="0"/>
              <a:t>56</a:t>
            </a:r>
            <a:r>
              <a:rPr lang="fr-CA" dirty="0"/>
              <a:t>% vivaient chez leurs </a:t>
            </a:r>
            <a:r>
              <a:rPr lang="fr-CA" dirty="0" smtClean="0"/>
              <a:t>parents</a:t>
            </a:r>
            <a:endParaRPr lang="fr-CA" dirty="0"/>
          </a:p>
          <a:p>
            <a:pPr lvl="1"/>
            <a:r>
              <a:rPr lang="fr-CA" dirty="0" smtClean="0"/>
              <a:t>35</a:t>
            </a:r>
            <a:r>
              <a:rPr lang="fr-CA" dirty="0"/>
              <a:t>%  vivaient en groupe ou en famille </a:t>
            </a:r>
            <a:r>
              <a:rPr lang="fr-CA" dirty="0" smtClean="0"/>
              <a:t>d’accueil</a:t>
            </a:r>
          </a:p>
          <a:p>
            <a:pPr lvl="1"/>
            <a:r>
              <a:rPr lang="fr-CA" dirty="0" smtClean="0"/>
              <a:t>9 % (4 participants) </a:t>
            </a:r>
            <a:r>
              <a:rPr lang="fr-CA" dirty="0"/>
              <a:t>vivaient de façon plus ou moins </a:t>
            </a:r>
            <a:r>
              <a:rPr lang="fr-CA" dirty="0" smtClean="0"/>
              <a:t>indépendante </a:t>
            </a:r>
            <a:r>
              <a:rPr lang="fr-CA" sz="1800" dirty="0" smtClean="0"/>
              <a:t>(</a:t>
            </a:r>
            <a:r>
              <a:rPr lang="fr-CA" sz="1800" dirty="0" err="1"/>
              <a:t>Eaves</a:t>
            </a:r>
            <a:r>
              <a:rPr lang="fr-CA" sz="1800" dirty="0"/>
              <a:t> &amp; Ho, 2008). </a:t>
            </a:r>
            <a:endParaRPr lang="fr-FR" sz="1800" dirty="0"/>
          </a:p>
        </p:txBody>
      </p:sp>
    </p:spTree>
    <p:extLst>
      <p:ext uri="{BB962C8B-B14F-4D97-AF65-F5344CB8AC3E}">
        <p14:creationId xmlns:p14="http://schemas.microsoft.com/office/powerpoint/2010/main" val="223871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Âge adulte</a:t>
            </a:r>
            <a:endParaRPr lang="fr-FR" sz="2400" dirty="0">
              <a:latin typeface="+mn-lt"/>
            </a:endParaRPr>
          </a:p>
        </p:txBody>
      </p:sp>
      <p:sp>
        <p:nvSpPr>
          <p:cNvPr id="3" name="Espace réservé du contenu 2"/>
          <p:cNvSpPr>
            <a:spLocks noGrp="1"/>
          </p:cNvSpPr>
          <p:nvPr>
            <p:ph idx="1"/>
          </p:nvPr>
        </p:nvSpPr>
        <p:spPr/>
        <p:txBody>
          <a:bodyPr>
            <a:normAutofit fontScale="92500" lnSpcReduction="10000"/>
          </a:bodyPr>
          <a:lstStyle/>
          <a:p>
            <a:endParaRPr lang="en-GB" i="1" dirty="0"/>
          </a:p>
          <a:p>
            <a:r>
              <a:rPr lang="en-GB" i="1" dirty="0" err="1"/>
              <a:t>A</a:t>
            </a:r>
            <a:r>
              <a:rPr lang="en-GB" i="1" dirty="0" err="1" smtClean="0"/>
              <a:t>utrement</a:t>
            </a:r>
            <a:r>
              <a:rPr lang="en-GB" i="1" dirty="0" smtClean="0"/>
              <a:t> </a:t>
            </a:r>
            <a:r>
              <a:rPr lang="en-GB" i="1" dirty="0" err="1"/>
              <a:t>que</a:t>
            </a:r>
            <a:r>
              <a:rPr lang="en-GB" i="1" dirty="0"/>
              <a:t> son travail et </a:t>
            </a:r>
            <a:r>
              <a:rPr lang="en-GB" i="1" dirty="0" err="1"/>
              <a:t>rentrer</a:t>
            </a:r>
            <a:r>
              <a:rPr lang="en-GB" i="1" dirty="0"/>
              <a:t> chez </a:t>
            </a:r>
            <a:r>
              <a:rPr lang="en-GB" i="1" dirty="0" err="1"/>
              <a:t>lui</a:t>
            </a:r>
            <a:r>
              <a:rPr lang="en-GB" i="1" dirty="0"/>
              <a:t>, </a:t>
            </a:r>
            <a:r>
              <a:rPr lang="en-GB" i="1" dirty="0" err="1"/>
              <a:t>être</a:t>
            </a:r>
            <a:r>
              <a:rPr lang="en-GB" i="1" dirty="0"/>
              <a:t> au service de </a:t>
            </a:r>
            <a:r>
              <a:rPr lang="en-GB" i="1" dirty="0" err="1"/>
              <a:t>sa</a:t>
            </a:r>
            <a:r>
              <a:rPr lang="en-GB" i="1" dirty="0"/>
              <a:t> </a:t>
            </a:r>
            <a:r>
              <a:rPr lang="en-GB" i="1" dirty="0" err="1"/>
              <a:t>mère</a:t>
            </a:r>
            <a:r>
              <a:rPr lang="en-GB" i="1" dirty="0"/>
              <a:t> </a:t>
            </a:r>
            <a:r>
              <a:rPr lang="en-GB" i="1" dirty="0" err="1"/>
              <a:t>pis</a:t>
            </a:r>
            <a:r>
              <a:rPr lang="en-GB" i="1" dirty="0"/>
              <a:t> </a:t>
            </a:r>
            <a:r>
              <a:rPr lang="en-GB" i="1" dirty="0" err="1"/>
              <a:t>écouter</a:t>
            </a:r>
            <a:r>
              <a:rPr lang="en-GB" i="1" dirty="0"/>
              <a:t> </a:t>
            </a:r>
            <a:r>
              <a:rPr lang="en-GB" i="1" dirty="0" err="1"/>
              <a:t>ses</a:t>
            </a:r>
            <a:r>
              <a:rPr lang="en-GB" i="1" dirty="0"/>
              <a:t> </a:t>
            </a:r>
            <a:r>
              <a:rPr lang="en-GB" i="1" dirty="0" err="1"/>
              <a:t>films</a:t>
            </a:r>
            <a:r>
              <a:rPr lang="en-GB" i="1" dirty="0" err="1" smtClean="0"/>
              <a:t>,il</a:t>
            </a:r>
            <a:r>
              <a:rPr lang="en-GB" i="1" dirty="0" smtClean="0"/>
              <a:t> </a:t>
            </a:r>
            <a:r>
              <a:rPr lang="en-GB" i="1" dirty="0"/>
              <a:t>a </a:t>
            </a:r>
            <a:r>
              <a:rPr lang="en-GB" i="1" dirty="0" err="1"/>
              <a:t>une</a:t>
            </a:r>
            <a:r>
              <a:rPr lang="en-GB" i="1" dirty="0"/>
              <a:t> collection de 600 </a:t>
            </a:r>
            <a:r>
              <a:rPr lang="en-GB" i="1" dirty="0" smtClean="0"/>
              <a:t>films…. </a:t>
            </a:r>
            <a:r>
              <a:rPr lang="en-GB" i="1" dirty="0" err="1" smtClean="0"/>
              <a:t>À</a:t>
            </a:r>
            <a:r>
              <a:rPr lang="en-GB" i="1" dirty="0" smtClean="0"/>
              <a:t> un moment </a:t>
            </a:r>
            <a:r>
              <a:rPr lang="en-GB" i="1" dirty="0" err="1" smtClean="0"/>
              <a:t>donné</a:t>
            </a:r>
            <a:r>
              <a:rPr lang="en-GB" i="1" dirty="0" smtClean="0"/>
              <a:t> </a:t>
            </a:r>
            <a:r>
              <a:rPr lang="en-GB" i="1" dirty="0" err="1" smtClean="0"/>
              <a:t>quand</a:t>
            </a:r>
            <a:r>
              <a:rPr lang="en-GB" i="1" dirty="0" smtClean="0"/>
              <a:t> </a:t>
            </a:r>
            <a:r>
              <a:rPr lang="en-GB" i="1" dirty="0" err="1" smtClean="0"/>
              <a:t>t’es</a:t>
            </a:r>
            <a:r>
              <a:rPr lang="en-GB" i="1" dirty="0" smtClean="0"/>
              <a:t> pas </a:t>
            </a:r>
            <a:r>
              <a:rPr lang="en-GB" i="1" dirty="0" err="1" smtClean="0"/>
              <a:t>stimulé</a:t>
            </a:r>
            <a:r>
              <a:rPr lang="en-GB" i="1" dirty="0" smtClean="0"/>
              <a:t>. </a:t>
            </a:r>
          </a:p>
          <a:p>
            <a:endParaRPr lang="en-GB" i="1" dirty="0"/>
          </a:p>
          <a:p>
            <a:r>
              <a:rPr lang="en-GB" i="1" dirty="0"/>
              <a:t>Mon frère </a:t>
            </a:r>
            <a:r>
              <a:rPr lang="en-GB" i="1" dirty="0" err="1"/>
              <a:t>n’a</a:t>
            </a:r>
            <a:r>
              <a:rPr lang="en-GB" i="1" dirty="0"/>
              <a:t> pas de service. </a:t>
            </a:r>
            <a:r>
              <a:rPr lang="en-GB" i="1" dirty="0" err="1"/>
              <a:t>Mais</a:t>
            </a:r>
            <a:r>
              <a:rPr lang="en-GB" i="1" dirty="0"/>
              <a:t> </a:t>
            </a:r>
            <a:r>
              <a:rPr lang="en-GB" i="1" dirty="0" err="1"/>
              <a:t>j’comprends</a:t>
            </a:r>
            <a:r>
              <a:rPr lang="en-GB" i="1" dirty="0"/>
              <a:t> </a:t>
            </a:r>
            <a:r>
              <a:rPr lang="en-GB" i="1" dirty="0" err="1"/>
              <a:t>aussi</a:t>
            </a:r>
            <a:r>
              <a:rPr lang="en-GB" i="1" dirty="0"/>
              <a:t> </a:t>
            </a:r>
            <a:r>
              <a:rPr lang="en-GB" i="1" dirty="0" err="1"/>
              <a:t>que</a:t>
            </a:r>
            <a:r>
              <a:rPr lang="en-GB" i="1" dirty="0"/>
              <a:t> </a:t>
            </a:r>
            <a:r>
              <a:rPr lang="en-GB" i="1" dirty="0" err="1"/>
              <a:t>c’est</a:t>
            </a:r>
            <a:r>
              <a:rPr lang="en-GB" i="1" dirty="0"/>
              <a:t> pas un trouble </a:t>
            </a:r>
            <a:r>
              <a:rPr lang="en-GB" i="1" dirty="0" err="1"/>
              <a:t>évident</a:t>
            </a:r>
            <a:r>
              <a:rPr lang="en-GB" i="1" dirty="0"/>
              <a:t> pour </a:t>
            </a:r>
            <a:r>
              <a:rPr lang="en-GB" i="1" dirty="0" err="1"/>
              <a:t>personne</a:t>
            </a:r>
            <a:r>
              <a:rPr lang="en-GB" i="1" dirty="0"/>
              <a:t>, </a:t>
            </a:r>
            <a:r>
              <a:rPr lang="en-GB" i="1" dirty="0" err="1"/>
              <a:t>surtout</a:t>
            </a:r>
            <a:r>
              <a:rPr lang="en-GB" i="1" dirty="0"/>
              <a:t> chez </a:t>
            </a:r>
            <a:r>
              <a:rPr lang="en-GB" i="1" dirty="0" err="1"/>
              <a:t>l’adulte</a:t>
            </a:r>
            <a:r>
              <a:rPr lang="en-GB" i="1" dirty="0" smtClean="0"/>
              <a:t>.</a:t>
            </a:r>
          </a:p>
          <a:p>
            <a:endParaRPr lang="en-GB" i="1" dirty="0"/>
          </a:p>
          <a:p>
            <a:r>
              <a:rPr lang="en-GB" i="1" dirty="0" err="1"/>
              <a:t>Faut</a:t>
            </a:r>
            <a:r>
              <a:rPr lang="en-GB" i="1" dirty="0"/>
              <a:t> tout </a:t>
            </a:r>
            <a:r>
              <a:rPr lang="en-GB" i="1" dirty="0" err="1"/>
              <a:t>l’temps</a:t>
            </a:r>
            <a:r>
              <a:rPr lang="en-GB" i="1" dirty="0"/>
              <a:t> </a:t>
            </a:r>
            <a:r>
              <a:rPr lang="en-GB" i="1" dirty="0" smtClean="0"/>
              <a:t>se </a:t>
            </a:r>
            <a:r>
              <a:rPr lang="en-GB" i="1" dirty="0" err="1" smtClean="0"/>
              <a:t>battre</a:t>
            </a:r>
            <a:r>
              <a:rPr lang="en-GB" i="1" dirty="0" smtClean="0"/>
              <a:t>, </a:t>
            </a:r>
            <a:r>
              <a:rPr lang="en-GB" i="1" dirty="0" err="1"/>
              <a:t>si</a:t>
            </a:r>
            <a:r>
              <a:rPr lang="en-GB" i="1" dirty="0"/>
              <a:t> </a:t>
            </a:r>
            <a:r>
              <a:rPr lang="en-GB" i="1" dirty="0" err="1"/>
              <a:t>tu</a:t>
            </a:r>
            <a:r>
              <a:rPr lang="en-GB" i="1" dirty="0"/>
              <a:t> cries pas, </a:t>
            </a:r>
            <a:r>
              <a:rPr lang="en-GB" i="1" dirty="0" err="1"/>
              <a:t>si</a:t>
            </a:r>
            <a:r>
              <a:rPr lang="en-GB" i="1" dirty="0"/>
              <a:t> </a:t>
            </a:r>
            <a:r>
              <a:rPr lang="en-GB" i="1" dirty="0" err="1"/>
              <a:t>tu</a:t>
            </a:r>
            <a:r>
              <a:rPr lang="en-GB" i="1" dirty="0"/>
              <a:t> </a:t>
            </a:r>
            <a:r>
              <a:rPr lang="en-GB" i="1" dirty="0" err="1"/>
              <a:t>insistes</a:t>
            </a:r>
            <a:r>
              <a:rPr lang="en-GB" i="1" dirty="0"/>
              <a:t> pas, y </a:t>
            </a:r>
            <a:r>
              <a:rPr lang="en-GB" i="1" dirty="0" err="1"/>
              <a:t>s’passe</a:t>
            </a:r>
            <a:r>
              <a:rPr lang="en-GB" i="1" dirty="0"/>
              <a:t> </a:t>
            </a:r>
            <a:r>
              <a:rPr lang="en-GB" i="1" dirty="0" err="1"/>
              <a:t>strictement</a:t>
            </a:r>
            <a:r>
              <a:rPr lang="en-GB" i="1" dirty="0"/>
              <a:t> </a:t>
            </a:r>
            <a:r>
              <a:rPr lang="en-GB" i="1" dirty="0" err="1"/>
              <a:t>rien</a:t>
            </a:r>
            <a:r>
              <a:rPr lang="en-GB" i="1" dirty="0"/>
              <a:t>. </a:t>
            </a:r>
            <a:r>
              <a:rPr lang="en-GB" i="1" dirty="0" err="1"/>
              <a:t>Ça</a:t>
            </a:r>
            <a:r>
              <a:rPr lang="en-GB" i="1" dirty="0"/>
              <a:t> </a:t>
            </a:r>
            <a:r>
              <a:rPr lang="en-GB" i="1" dirty="0" err="1"/>
              <a:t>dure</a:t>
            </a:r>
            <a:r>
              <a:rPr lang="en-GB" i="1" dirty="0"/>
              <a:t> </a:t>
            </a:r>
            <a:r>
              <a:rPr lang="en-GB" i="1" dirty="0" err="1" smtClean="0"/>
              <a:t>éternellement</a:t>
            </a:r>
            <a:r>
              <a:rPr lang="fr-CA" dirty="0" smtClean="0"/>
              <a:t>.</a:t>
            </a:r>
            <a:endParaRPr lang="en-GB" i="1" dirty="0"/>
          </a:p>
          <a:p>
            <a:endParaRPr lang="fr-CA" dirty="0" smtClean="0"/>
          </a:p>
          <a:p>
            <a:endParaRPr lang="fr-FR" i="1" dirty="0"/>
          </a:p>
        </p:txBody>
      </p:sp>
    </p:spTree>
    <p:extLst>
      <p:ext uri="{BB962C8B-B14F-4D97-AF65-F5344CB8AC3E}">
        <p14:creationId xmlns:p14="http://schemas.microsoft.com/office/powerpoint/2010/main" val="291477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Politique et juridique</a:t>
            </a:r>
            <a:endParaRPr lang="fr-FR" sz="2400" dirty="0">
              <a:latin typeface="+mn-lt"/>
            </a:endParaRPr>
          </a:p>
        </p:txBody>
      </p:sp>
      <p:sp>
        <p:nvSpPr>
          <p:cNvPr id="3" name="Espace réservé du contenu 2"/>
          <p:cNvSpPr>
            <a:spLocks noGrp="1"/>
          </p:cNvSpPr>
          <p:nvPr>
            <p:ph idx="1"/>
          </p:nvPr>
        </p:nvSpPr>
        <p:spPr>
          <a:xfrm>
            <a:off x="220133" y="1752600"/>
            <a:ext cx="8669867" cy="4953000"/>
          </a:xfrm>
        </p:spPr>
        <p:txBody>
          <a:bodyPr>
            <a:normAutofit fontScale="25000" lnSpcReduction="20000"/>
          </a:bodyPr>
          <a:lstStyle/>
          <a:p>
            <a:r>
              <a:rPr lang="fr-CA" sz="8000" dirty="0"/>
              <a:t>Les </a:t>
            </a:r>
            <a:r>
              <a:rPr lang="fr-CA" sz="8000" dirty="0" smtClean="0"/>
              <a:t>chartes </a:t>
            </a:r>
            <a:r>
              <a:rPr lang="fr-CA" sz="8000" dirty="0"/>
              <a:t>des droits et libertés de la </a:t>
            </a:r>
            <a:r>
              <a:rPr lang="fr-CA" sz="8000" dirty="0" smtClean="0"/>
              <a:t>personne</a:t>
            </a:r>
          </a:p>
          <a:p>
            <a:r>
              <a:rPr lang="fr-CA" sz="8000" dirty="0" smtClean="0"/>
              <a:t>La </a:t>
            </a:r>
            <a:r>
              <a:rPr lang="fr-CA" sz="8000" dirty="0"/>
              <a:t>loi assurant l'exercice des droits des personnes handicapées en vue de leur intégration scolaire, professionnelle et </a:t>
            </a:r>
            <a:r>
              <a:rPr lang="fr-CA" sz="8000" dirty="0" smtClean="0"/>
              <a:t>sociale</a:t>
            </a:r>
          </a:p>
          <a:p>
            <a:r>
              <a:rPr lang="fr-CA" sz="8000" dirty="0" smtClean="0"/>
              <a:t>La </a:t>
            </a:r>
            <a:r>
              <a:rPr lang="fr-CA" sz="8000" dirty="0"/>
              <a:t>loi sur les services de garde éducatifs à l’enfance </a:t>
            </a:r>
            <a:endParaRPr lang="fr-CA" sz="8000" dirty="0" smtClean="0"/>
          </a:p>
          <a:p>
            <a:r>
              <a:rPr lang="fr-CA" sz="8000" dirty="0" smtClean="0"/>
              <a:t>La </a:t>
            </a:r>
            <a:r>
              <a:rPr lang="fr-CA" sz="8000" dirty="0"/>
              <a:t>loi sur l’instruction publique et la politique de l’adaptation </a:t>
            </a:r>
            <a:r>
              <a:rPr lang="fr-CA" sz="8000" dirty="0" smtClean="0"/>
              <a:t>scolaire</a:t>
            </a:r>
          </a:p>
          <a:p>
            <a:r>
              <a:rPr lang="fr-CA" sz="8000" dirty="0"/>
              <a:t>Loi sur l’accès à l’égalité en emploi et les programmes d’accès </a:t>
            </a:r>
            <a:endParaRPr lang="fr-CA" sz="8000" dirty="0" smtClean="0"/>
          </a:p>
          <a:p>
            <a:r>
              <a:rPr lang="fr-CA" sz="8000" dirty="0" smtClean="0">
                <a:solidFill>
                  <a:srgbClr val="775F55"/>
                </a:solidFill>
              </a:rPr>
              <a:t>La </a:t>
            </a:r>
            <a:r>
              <a:rPr lang="fr-CA" sz="8000" dirty="0">
                <a:solidFill>
                  <a:srgbClr val="775F55"/>
                </a:solidFill>
              </a:rPr>
              <a:t>Loi sur les services de santé et les services </a:t>
            </a:r>
            <a:r>
              <a:rPr lang="fr-CA" sz="8000" dirty="0" smtClean="0">
                <a:solidFill>
                  <a:srgbClr val="775F55"/>
                </a:solidFill>
              </a:rPr>
              <a:t>sociaux</a:t>
            </a:r>
          </a:p>
          <a:p>
            <a:r>
              <a:rPr lang="fr-CA" sz="8000" dirty="0"/>
              <a:t>La </a:t>
            </a:r>
            <a:r>
              <a:rPr lang="fr-CA" sz="8000" dirty="0" smtClean="0"/>
              <a:t>commission </a:t>
            </a:r>
            <a:r>
              <a:rPr lang="fr-CA" sz="8000" dirty="0"/>
              <a:t>des droits de la personne et des droits de la </a:t>
            </a:r>
            <a:r>
              <a:rPr lang="fr-CA" sz="8000" dirty="0" smtClean="0"/>
              <a:t>jeunesse</a:t>
            </a:r>
          </a:p>
          <a:p>
            <a:r>
              <a:rPr lang="fr-CA" sz="8000" dirty="0"/>
              <a:t>L’office </a:t>
            </a:r>
            <a:r>
              <a:rPr lang="fr-CA" sz="8000" dirty="0" smtClean="0"/>
              <a:t>des </a:t>
            </a:r>
            <a:r>
              <a:rPr lang="fr-CA" sz="8000" dirty="0"/>
              <a:t>personnes </a:t>
            </a:r>
            <a:r>
              <a:rPr lang="fr-CA" sz="8000" dirty="0" smtClean="0"/>
              <a:t>handicapées </a:t>
            </a:r>
            <a:endParaRPr lang="fr-CA" sz="8000" dirty="0"/>
          </a:p>
          <a:p>
            <a:r>
              <a:rPr lang="fr-CA" sz="8000" dirty="0"/>
              <a:t>Le </a:t>
            </a:r>
            <a:r>
              <a:rPr lang="fr-CA" sz="8000" dirty="0" smtClean="0"/>
              <a:t>curateur public</a:t>
            </a:r>
          </a:p>
          <a:p>
            <a:r>
              <a:rPr lang="fr-CA" sz="8000" dirty="0" smtClean="0"/>
              <a:t>L’Association </a:t>
            </a:r>
            <a:r>
              <a:rPr lang="fr-CA" sz="8000" dirty="0"/>
              <a:t>du Québec pour l’intégration </a:t>
            </a:r>
            <a:r>
              <a:rPr lang="fr-CA" sz="8000" dirty="0" smtClean="0"/>
              <a:t>sociale</a:t>
            </a:r>
          </a:p>
          <a:p>
            <a:r>
              <a:rPr lang="fr-CA" sz="8000" dirty="0"/>
              <a:t>Le protecteur du </a:t>
            </a:r>
            <a:r>
              <a:rPr lang="fr-CA" sz="8000" dirty="0" smtClean="0"/>
              <a:t>citoyen</a:t>
            </a:r>
          </a:p>
          <a:p>
            <a:r>
              <a:rPr lang="fr-CA" sz="8000" dirty="0" smtClean="0"/>
              <a:t>La Fédération Québécoise de l’Autisme</a:t>
            </a:r>
            <a:endParaRPr lang="fr-CA" sz="8000"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endParaRPr lang="fr-CA" dirty="0"/>
          </a:p>
          <a:p>
            <a:pPr marL="114300" indent="0">
              <a:buNone/>
            </a:pPr>
            <a:endParaRPr lang="fr-CA" dirty="0"/>
          </a:p>
          <a:p>
            <a:pPr marL="114300" indent="0">
              <a:buNone/>
            </a:pPr>
            <a:endParaRPr lang="fr-CA" dirty="0"/>
          </a:p>
          <a:p>
            <a:pPr marL="114300" indent="0">
              <a:buNone/>
            </a:pPr>
            <a:endParaRPr lang="fr-CA" dirty="0"/>
          </a:p>
          <a:p>
            <a:pPr marL="114300" indent="0">
              <a:buNone/>
            </a:pPr>
            <a:endParaRPr lang="fr-CA" dirty="0"/>
          </a:p>
          <a:p>
            <a:pPr marL="114300" indent="0">
              <a:buNone/>
            </a:pPr>
            <a:endParaRPr lang="fr-CA" dirty="0"/>
          </a:p>
          <a:p>
            <a:pPr marL="114300" indent="0">
              <a:buNone/>
            </a:pPr>
            <a:endParaRPr lang="fr-FR" dirty="0"/>
          </a:p>
        </p:txBody>
      </p:sp>
    </p:spTree>
    <p:extLst>
      <p:ext uri="{BB962C8B-B14F-4D97-AF65-F5344CB8AC3E}">
        <p14:creationId xmlns:p14="http://schemas.microsoft.com/office/powerpoint/2010/main" val="460580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Politique et juridique</a:t>
            </a:r>
            <a:endParaRPr lang="fr-FR" sz="2400" dirty="0">
              <a:latin typeface="+mn-lt"/>
            </a:endParaRPr>
          </a:p>
        </p:txBody>
      </p:sp>
      <p:sp>
        <p:nvSpPr>
          <p:cNvPr id="3" name="Espace réservé du contenu 2"/>
          <p:cNvSpPr>
            <a:spLocks noGrp="1"/>
          </p:cNvSpPr>
          <p:nvPr>
            <p:ph idx="1"/>
          </p:nvPr>
        </p:nvSpPr>
        <p:spPr/>
        <p:txBody>
          <a:bodyPr/>
          <a:lstStyle/>
          <a:p>
            <a:r>
              <a:rPr lang="fr-FR" i="1" dirty="0"/>
              <a:t>N</a:t>
            </a:r>
            <a:r>
              <a:rPr lang="fr-FR" i="1" dirty="0" smtClean="0"/>
              <a:t>on </a:t>
            </a:r>
            <a:r>
              <a:rPr lang="fr-FR" i="1" dirty="0"/>
              <a:t>mon frère est sage comme une image, il n’a jamais fais de mauvaises actions comme mordre, mais </a:t>
            </a:r>
            <a:r>
              <a:rPr lang="fr-FR" i="1" dirty="0" smtClean="0"/>
              <a:t>là, </a:t>
            </a:r>
            <a:r>
              <a:rPr lang="fr-FR" i="1" dirty="0"/>
              <a:t>il ne le fait plus.</a:t>
            </a:r>
            <a:r>
              <a:rPr lang="fr-CA" i="1" dirty="0"/>
              <a:t> </a:t>
            </a:r>
            <a:endParaRPr lang="fr-CA" i="1" dirty="0" smtClean="0"/>
          </a:p>
          <a:p>
            <a:endParaRPr lang="fr-CA" dirty="0"/>
          </a:p>
          <a:p>
            <a:r>
              <a:rPr lang="en-GB" i="1" dirty="0"/>
              <a:t>L</a:t>
            </a:r>
            <a:r>
              <a:rPr lang="en-GB" i="1" dirty="0" smtClean="0"/>
              <a:t>e </a:t>
            </a:r>
            <a:r>
              <a:rPr lang="en-GB" i="1" dirty="0" err="1"/>
              <a:t>policier</a:t>
            </a:r>
            <a:r>
              <a:rPr lang="en-GB" i="1" dirty="0"/>
              <a:t> </a:t>
            </a:r>
            <a:r>
              <a:rPr lang="en-GB" i="1" dirty="0" err="1"/>
              <a:t>pis</a:t>
            </a:r>
            <a:r>
              <a:rPr lang="en-GB" i="1" dirty="0"/>
              <a:t> </a:t>
            </a:r>
            <a:r>
              <a:rPr lang="en-GB" i="1" dirty="0" err="1"/>
              <a:t>l’enquêteur</a:t>
            </a:r>
            <a:r>
              <a:rPr lang="en-GB" i="1" dirty="0"/>
              <a:t> </a:t>
            </a:r>
            <a:r>
              <a:rPr lang="en-GB" i="1" dirty="0" err="1"/>
              <a:t>à</a:t>
            </a:r>
            <a:r>
              <a:rPr lang="en-GB" i="1" dirty="0"/>
              <a:t> qui </a:t>
            </a:r>
            <a:r>
              <a:rPr lang="en-GB" i="1" dirty="0" err="1"/>
              <a:t>j’ai</a:t>
            </a:r>
            <a:r>
              <a:rPr lang="en-GB" i="1" dirty="0"/>
              <a:t> </a:t>
            </a:r>
            <a:r>
              <a:rPr lang="en-GB" i="1" dirty="0" err="1"/>
              <a:t>rencontré</a:t>
            </a:r>
            <a:r>
              <a:rPr lang="en-GB" i="1" dirty="0"/>
              <a:t>, </a:t>
            </a:r>
            <a:r>
              <a:rPr lang="en-GB" i="1" dirty="0" err="1" smtClean="0"/>
              <a:t>ils</a:t>
            </a:r>
            <a:r>
              <a:rPr lang="en-GB" i="1" dirty="0" smtClean="0"/>
              <a:t> </a:t>
            </a:r>
            <a:r>
              <a:rPr lang="en-GB" i="1" dirty="0" err="1" smtClean="0"/>
              <a:t>ont</a:t>
            </a:r>
            <a:r>
              <a:rPr lang="en-GB" i="1" dirty="0" smtClean="0"/>
              <a:t> </a:t>
            </a:r>
            <a:r>
              <a:rPr lang="en-GB" i="1" dirty="0" err="1"/>
              <a:t>dit</a:t>
            </a:r>
            <a:r>
              <a:rPr lang="en-GB" i="1" dirty="0"/>
              <a:t>, </a:t>
            </a:r>
            <a:r>
              <a:rPr lang="en-GB" i="1" dirty="0" err="1"/>
              <a:t>écoutez</a:t>
            </a:r>
            <a:r>
              <a:rPr lang="en-GB" i="1" dirty="0"/>
              <a:t>, </a:t>
            </a:r>
            <a:r>
              <a:rPr lang="en-GB" i="1" dirty="0" err="1"/>
              <a:t>votre</a:t>
            </a:r>
            <a:r>
              <a:rPr lang="en-GB" i="1" dirty="0"/>
              <a:t> histoire a pas </a:t>
            </a:r>
            <a:r>
              <a:rPr lang="en-GB" i="1"/>
              <a:t>de </a:t>
            </a:r>
            <a:r>
              <a:rPr lang="en-GB" i="1" smtClean="0"/>
              <a:t>sens, </a:t>
            </a:r>
            <a:r>
              <a:rPr lang="en-GB" i="1" dirty="0" err="1"/>
              <a:t>mais</a:t>
            </a:r>
            <a:r>
              <a:rPr lang="en-GB" i="1" dirty="0"/>
              <a:t>, </a:t>
            </a:r>
            <a:r>
              <a:rPr lang="en-GB" i="1" dirty="0" err="1"/>
              <a:t>réalisez-vous</a:t>
            </a:r>
            <a:r>
              <a:rPr lang="en-GB" i="1" dirty="0"/>
              <a:t> </a:t>
            </a:r>
            <a:r>
              <a:rPr lang="en-GB" i="1" dirty="0" err="1"/>
              <a:t>dans</a:t>
            </a:r>
            <a:r>
              <a:rPr lang="en-GB" i="1" dirty="0"/>
              <a:t> quoi </a:t>
            </a:r>
            <a:r>
              <a:rPr lang="en-GB" i="1" dirty="0" err="1"/>
              <a:t>vous</a:t>
            </a:r>
            <a:r>
              <a:rPr lang="en-GB" i="1" dirty="0"/>
              <a:t> </a:t>
            </a:r>
            <a:r>
              <a:rPr lang="en-GB" i="1" dirty="0" err="1"/>
              <a:t>vous</a:t>
            </a:r>
            <a:r>
              <a:rPr lang="en-GB" i="1" dirty="0"/>
              <a:t> </a:t>
            </a:r>
            <a:r>
              <a:rPr lang="en-GB" i="1" dirty="0" err="1"/>
              <a:t>embarquez</a:t>
            </a:r>
            <a:r>
              <a:rPr lang="en-GB" i="1" dirty="0"/>
              <a:t> ? </a:t>
            </a:r>
            <a:endParaRPr lang="fr-FR" dirty="0"/>
          </a:p>
        </p:txBody>
      </p:sp>
    </p:spTree>
    <p:extLst>
      <p:ext uri="{BB962C8B-B14F-4D97-AF65-F5344CB8AC3E}">
        <p14:creationId xmlns:p14="http://schemas.microsoft.com/office/powerpoint/2010/main" val="2010567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Références</a:t>
            </a:r>
            <a:endParaRPr lang="fr-FR" sz="2400" dirty="0">
              <a:latin typeface="+mn-lt"/>
            </a:endParaRPr>
          </a:p>
        </p:txBody>
      </p:sp>
      <p:sp>
        <p:nvSpPr>
          <p:cNvPr id="3" name="Espace réservé du contenu 2"/>
          <p:cNvSpPr>
            <a:spLocks noGrp="1"/>
          </p:cNvSpPr>
          <p:nvPr>
            <p:ph idx="1"/>
          </p:nvPr>
        </p:nvSpPr>
        <p:spPr>
          <a:xfrm>
            <a:off x="237067" y="1752600"/>
            <a:ext cx="8652933" cy="4936067"/>
          </a:xfrm>
        </p:spPr>
        <p:txBody>
          <a:bodyPr>
            <a:normAutofit fontScale="77500" lnSpcReduction="20000"/>
          </a:bodyPr>
          <a:lstStyle/>
          <a:p>
            <a:r>
              <a:rPr lang="fr-FR" sz="1800" cap="small" dirty="0" err="1"/>
              <a:t>A</a:t>
            </a:r>
            <a:r>
              <a:rPr lang="fr-FR" sz="1800" dirty="0" err="1"/>
              <a:t>lcom</a:t>
            </a:r>
            <a:r>
              <a:rPr lang="fr-FR" sz="1800" cap="small" dirty="0"/>
              <a:t>-M</a:t>
            </a:r>
            <a:r>
              <a:rPr lang="fr-FR" sz="1800" dirty="0"/>
              <a:t>ackay, S. (2011). </a:t>
            </a:r>
            <a:r>
              <a:rPr lang="fr-FR" sz="1800" i="1" dirty="0"/>
              <a:t>Définir les tendances actuelles et les soutiens requis pour les étudiants atteints de troubles du spectre autistique qui font la transition au palier postsecondaire</a:t>
            </a:r>
            <a:r>
              <a:rPr lang="fr-FR" sz="1800" dirty="0"/>
              <a:t>. Ontario : Le Conseil ontarien de la qualité de l’enseignement supérieur, Ontario, 2011</a:t>
            </a:r>
            <a:r>
              <a:rPr lang="fr-FR" sz="1800" dirty="0" smtClean="0"/>
              <a:t>.</a:t>
            </a:r>
            <a:endParaRPr lang="fr-CA" sz="1800" dirty="0"/>
          </a:p>
          <a:p>
            <a:r>
              <a:rPr lang="fr-FR" sz="1800" dirty="0" smtClean="0"/>
              <a:t>CDC (2013.) </a:t>
            </a:r>
            <a:r>
              <a:rPr lang="fr-FR" sz="1800" dirty="0"/>
              <a:t>National </a:t>
            </a:r>
            <a:r>
              <a:rPr lang="fr-FR" sz="1800" dirty="0" err="1"/>
              <a:t>Health</a:t>
            </a:r>
            <a:r>
              <a:rPr lang="fr-FR" sz="1800" dirty="0"/>
              <a:t> </a:t>
            </a:r>
            <a:r>
              <a:rPr lang="fr-FR" sz="1800" dirty="0" err="1"/>
              <a:t>Statistics</a:t>
            </a:r>
            <a:r>
              <a:rPr lang="fr-FR" sz="1800" dirty="0"/>
              <a:t> </a:t>
            </a:r>
            <a:r>
              <a:rPr lang="fr-FR" sz="1800" dirty="0" smtClean="0"/>
              <a:t>Reports. Changes </a:t>
            </a:r>
            <a:r>
              <a:rPr lang="fr-FR" sz="1800" dirty="0"/>
              <a:t>in </a:t>
            </a:r>
            <a:r>
              <a:rPr lang="fr-FR" sz="1800" dirty="0" err="1"/>
              <a:t>Prevalence</a:t>
            </a:r>
            <a:r>
              <a:rPr lang="fr-FR" sz="1800" dirty="0"/>
              <a:t> of Parent-</a:t>
            </a:r>
            <a:r>
              <a:rPr lang="fr-FR" sz="1800" dirty="0" err="1"/>
              <a:t>reported</a:t>
            </a:r>
            <a:r>
              <a:rPr lang="fr-FR" sz="1800" dirty="0"/>
              <a:t> </a:t>
            </a:r>
            <a:r>
              <a:rPr lang="fr-FR" sz="1800" dirty="0" err="1"/>
              <a:t>Autism</a:t>
            </a:r>
            <a:r>
              <a:rPr lang="fr-FR" sz="1800" dirty="0"/>
              <a:t> Spectrum </a:t>
            </a:r>
            <a:r>
              <a:rPr lang="fr-FR" sz="1800" dirty="0" err="1"/>
              <a:t>Disorder</a:t>
            </a:r>
            <a:r>
              <a:rPr lang="fr-FR" sz="1800" dirty="0"/>
              <a:t> in </a:t>
            </a:r>
            <a:r>
              <a:rPr lang="fr-FR" sz="1800" dirty="0" err="1"/>
              <a:t>School-aged</a:t>
            </a:r>
            <a:r>
              <a:rPr lang="fr-FR" sz="1800" dirty="0"/>
              <a:t> U.S. </a:t>
            </a:r>
            <a:r>
              <a:rPr lang="fr-FR" sz="1800" dirty="0" err="1"/>
              <a:t>Children</a:t>
            </a:r>
            <a:r>
              <a:rPr lang="fr-FR" sz="1800" dirty="0"/>
              <a:t>: 2007 to 2011–2012, </a:t>
            </a:r>
            <a:r>
              <a:rPr lang="fr-FR" sz="1800" dirty="0" smtClean="0"/>
              <a:t>MMWR 65</a:t>
            </a:r>
            <a:r>
              <a:rPr lang="fr-FR" sz="1800" dirty="0"/>
              <a:t>, 1-11. </a:t>
            </a:r>
            <a:endParaRPr lang="fr-FR" sz="1800" dirty="0" smtClean="0"/>
          </a:p>
          <a:p>
            <a:r>
              <a:rPr lang="fr-FR" sz="1800" dirty="0" smtClean="0"/>
              <a:t>CDC (2012). </a:t>
            </a:r>
            <a:r>
              <a:rPr lang="fr-FR" sz="1800" dirty="0" err="1" smtClean="0"/>
              <a:t>Prevalence</a:t>
            </a:r>
            <a:r>
              <a:rPr lang="fr-FR" sz="1800" dirty="0" smtClean="0"/>
              <a:t> </a:t>
            </a:r>
            <a:r>
              <a:rPr lang="fr-FR" sz="1800" dirty="0"/>
              <a:t>of </a:t>
            </a:r>
            <a:r>
              <a:rPr lang="fr-FR" sz="1800" dirty="0" err="1"/>
              <a:t>autism</a:t>
            </a:r>
            <a:r>
              <a:rPr lang="fr-FR" sz="1800" dirty="0"/>
              <a:t> </a:t>
            </a:r>
            <a:r>
              <a:rPr lang="fr-FR" sz="1800" dirty="0" err="1"/>
              <a:t>spectrum</a:t>
            </a:r>
            <a:r>
              <a:rPr lang="fr-FR" sz="1800" dirty="0"/>
              <a:t> </a:t>
            </a:r>
            <a:r>
              <a:rPr lang="fr-FR" sz="1800" dirty="0" err="1"/>
              <a:t>disorders</a:t>
            </a:r>
            <a:r>
              <a:rPr lang="fr-FR" sz="1800" dirty="0"/>
              <a:t>—</a:t>
            </a:r>
            <a:r>
              <a:rPr lang="fr-FR" sz="1800" dirty="0" err="1"/>
              <a:t>Autism</a:t>
            </a:r>
            <a:r>
              <a:rPr lang="fr-FR" sz="1800" dirty="0"/>
              <a:t> and </a:t>
            </a:r>
            <a:r>
              <a:rPr lang="fr-FR" sz="1800" dirty="0" err="1"/>
              <a:t>Developmental</a:t>
            </a:r>
            <a:r>
              <a:rPr lang="fr-FR" sz="1800" dirty="0"/>
              <a:t> </a:t>
            </a:r>
            <a:r>
              <a:rPr lang="fr-FR" sz="1800" dirty="0" err="1"/>
              <a:t>Disabilities</a:t>
            </a:r>
            <a:r>
              <a:rPr lang="fr-FR" sz="1800" dirty="0"/>
              <a:t> Monitoring Network, 14 sites, </a:t>
            </a:r>
            <a:r>
              <a:rPr lang="fr-FR" sz="1800" dirty="0" smtClean="0"/>
              <a:t>U.S. </a:t>
            </a:r>
            <a:r>
              <a:rPr lang="fr-FR" sz="1800" dirty="0"/>
              <a:t>2008. MMWR </a:t>
            </a:r>
            <a:r>
              <a:rPr lang="fr-FR" sz="1800" dirty="0" smtClean="0"/>
              <a:t>61, 1</a:t>
            </a:r>
            <a:r>
              <a:rPr lang="fr-FR" sz="1800" dirty="0"/>
              <a:t>–19. 2012</a:t>
            </a:r>
            <a:r>
              <a:rPr lang="fr-FR" sz="1800" dirty="0" smtClean="0"/>
              <a:t>.</a:t>
            </a:r>
            <a:endParaRPr lang="fr-CA" sz="1800" dirty="0"/>
          </a:p>
          <a:p>
            <a:r>
              <a:rPr lang="en-CA" sz="1800" dirty="0"/>
              <a:t>Eaves, L. C., &amp; </a:t>
            </a:r>
            <a:r>
              <a:rPr lang="en-CA" sz="1800" dirty="0" err="1"/>
              <a:t>Ho</a:t>
            </a:r>
            <a:r>
              <a:rPr lang="en-CA" sz="1800" dirty="0"/>
              <a:t>, H. H. (2008). Young adult outcomes of autism spectrum disorders</a:t>
            </a:r>
            <a:r>
              <a:rPr lang="en-CA" sz="1800" i="1" dirty="0"/>
              <a:t>. Journal of Autism and Developmental Disorders</a:t>
            </a:r>
            <a:r>
              <a:rPr lang="en-CA" sz="1800" dirty="0"/>
              <a:t>, 38, 739–747</a:t>
            </a:r>
            <a:r>
              <a:rPr lang="en-CA" sz="1800" dirty="0" smtClean="0"/>
              <a:t>.</a:t>
            </a:r>
          </a:p>
          <a:p>
            <a:r>
              <a:rPr lang="en-CA" sz="1800" dirty="0" smtClean="0"/>
              <a:t>Huerta, M., Bishop, S., L., Duncan, A., Hus, V.,&amp; Lord, C. (2012).  Application of DSM-5 Criteria for Autism Spectrum Disorder to three samples of Children with DSM-IV Diagnoses of Pervasive Developmental Disorder.  </a:t>
            </a:r>
            <a:r>
              <a:rPr lang="en-CA" sz="1800" i="1" dirty="0" smtClean="0"/>
              <a:t>American Journal of Psychiatry 169</a:t>
            </a:r>
            <a:r>
              <a:rPr lang="en-CA" sz="1800" dirty="0" smtClean="0"/>
              <a:t>, 1056-1064</a:t>
            </a:r>
            <a:endParaRPr lang="fr-FR" sz="1800" dirty="0" smtClean="0"/>
          </a:p>
          <a:p>
            <a:r>
              <a:rPr lang="fr-CA" sz="1800" dirty="0" smtClean="0"/>
              <a:t>MELS(2010)</a:t>
            </a:r>
            <a:r>
              <a:rPr lang="fr-CA" sz="1800" dirty="0"/>
              <a:t>. </a:t>
            </a:r>
            <a:r>
              <a:rPr lang="fr-CA" sz="1800" i="1" dirty="0"/>
              <a:t>Document d’appui à la  réflexion : Rencontre sur l’intégration des élèves handicapés ou en difficulté</a:t>
            </a:r>
            <a:r>
              <a:rPr lang="fr-CA" sz="1800" dirty="0"/>
              <a:t>. </a:t>
            </a:r>
            <a:endParaRPr lang="fr-FR" sz="1800" dirty="0" smtClean="0"/>
          </a:p>
          <a:p>
            <a:r>
              <a:rPr lang="fr-CA" sz="1800" dirty="0" err="1"/>
              <a:t>Noiseux</a:t>
            </a:r>
            <a:r>
              <a:rPr lang="fr-CA" sz="1800" dirty="0"/>
              <a:t>, M. (2009). </a:t>
            </a:r>
            <a:r>
              <a:rPr lang="fr-CA" sz="1800" i="1" dirty="0"/>
              <a:t>Surveillance des troubles envahissants du développement chez les enfants de 4 à 17 ans de la Montérégie, 2000-2001 à 2007-2008</a:t>
            </a:r>
            <a:r>
              <a:rPr lang="fr-CA" sz="1800" dirty="0"/>
              <a:t>.  Longueuil: Direction de la santé publique </a:t>
            </a:r>
            <a:r>
              <a:rPr lang="fr-CA" sz="1800" dirty="0" smtClean="0"/>
              <a:t>Montérégie.</a:t>
            </a:r>
          </a:p>
          <a:p>
            <a:r>
              <a:rPr lang="en-CA" sz="1800" dirty="0" err="1"/>
              <a:t>Orsmond</a:t>
            </a:r>
            <a:r>
              <a:rPr lang="en-CA" sz="1800" dirty="0"/>
              <a:t>, G., &amp;, </a:t>
            </a:r>
            <a:r>
              <a:rPr lang="en-CA" sz="1800" dirty="0" err="1"/>
              <a:t>Kuo</a:t>
            </a:r>
            <a:r>
              <a:rPr lang="en-CA" sz="1800" dirty="0"/>
              <a:t>, H. (2011). The daily lives of adolescents with an autism spectrum disorder: Discretionary time use and activity partners. </a:t>
            </a:r>
            <a:r>
              <a:rPr lang="en-CA" sz="1800" i="1" dirty="0"/>
              <a:t>Autism, </a:t>
            </a:r>
            <a:r>
              <a:rPr lang="en-CA" sz="1800" i="1" dirty="0" smtClean="0"/>
              <a:t>15</a:t>
            </a:r>
            <a:r>
              <a:rPr lang="en-CA" sz="1800" dirty="0" smtClean="0"/>
              <a:t>, 579</a:t>
            </a:r>
            <a:r>
              <a:rPr lang="en-CA" sz="1800" dirty="0"/>
              <a:t>-</a:t>
            </a:r>
            <a:r>
              <a:rPr lang="en-CA" sz="1800" dirty="0" smtClean="0"/>
              <a:t>599. </a:t>
            </a:r>
            <a:endParaRPr lang="fr-CA" sz="1800" dirty="0"/>
          </a:p>
          <a:p>
            <a:r>
              <a:rPr lang="fr-CA" sz="1800" dirty="0"/>
              <a:t>Sénéchal, C., Fontaine, C., </a:t>
            </a:r>
            <a:r>
              <a:rPr lang="fr-CA" sz="1800" dirty="0" err="1"/>
              <a:t>Larivée</a:t>
            </a:r>
            <a:r>
              <a:rPr lang="fr-CA" sz="1800" dirty="0"/>
              <a:t>, S.&amp; Legault, F. (2011). Insertion professionnelle des adultes québécois ayant un trouble autistique ou un syndrome d’Asperger, </a:t>
            </a:r>
            <a:r>
              <a:rPr lang="fr-CA" sz="1800" i="1" dirty="0"/>
              <a:t>Santé mentale au Québec, 36</a:t>
            </a:r>
            <a:r>
              <a:rPr lang="fr-CA" sz="1800" dirty="0"/>
              <a:t>(1), p. 181-199.</a:t>
            </a:r>
          </a:p>
          <a:p>
            <a:endParaRPr lang="fr-CA" sz="2000" dirty="0"/>
          </a:p>
          <a:p>
            <a:endParaRPr lang="fr-FR" sz="2000" dirty="0"/>
          </a:p>
        </p:txBody>
      </p:sp>
    </p:spTree>
    <p:extLst>
      <p:ext uri="{BB962C8B-B14F-4D97-AF65-F5344CB8AC3E}">
        <p14:creationId xmlns:p14="http://schemas.microsoft.com/office/powerpoint/2010/main" val="254695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400" dirty="0">
                <a:latin typeface="+mn-lt"/>
              </a:rPr>
              <a:t>Buts du </a:t>
            </a:r>
            <a:r>
              <a:rPr lang="fr-CA" sz="2400" dirty="0" smtClean="0">
                <a:latin typeface="+mn-lt"/>
              </a:rPr>
              <a:t>projet</a:t>
            </a:r>
            <a:endParaRPr lang="fr-CA" sz="2400" dirty="0">
              <a:latin typeface="+mn-lt"/>
            </a:endParaRPr>
          </a:p>
        </p:txBody>
      </p:sp>
      <p:sp>
        <p:nvSpPr>
          <p:cNvPr id="3" name="Espace réservé du contenu 2"/>
          <p:cNvSpPr>
            <a:spLocks noGrp="1"/>
          </p:cNvSpPr>
          <p:nvPr>
            <p:ph idx="1"/>
          </p:nvPr>
        </p:nvSpPr>
        <p:spPr/>
        <p:txBody>
          <a:bodyPr/>
          <a:lstStyle/>
          <a:p>
            <a:r>
              <a:rPr lang="fr-CA" sz="2800" dirty="0"/>
              <a:t>Mettre en parallèle les connaissances issues de la littérature scientifique et les perceptions de la personne </a:t>
            </a:r>
            <a:r>
              <a:rPr lang="fr-CA" sz="2800" dirty="0" smtClean="0"/>
              <a:t>TSA </a:t>
            </a:r>
            <a:r>
              <a:rPr lang="fr-CA" sz="2800" dirty="0"/>
              <a:t>et de son </a:t>
            </a:r>
            <a:r>
              <a:rPr lang="fr-CA" sz="2800" dirty="0" smtClean="0"/>
              <a:t>entourage.</a:t>
            </a:r>
          </a:p>
          <a:p>
            <a:pPr marL="114300" indent="0">
              <a:buNone/>
            </a:pPr>
            <a:endParaRPr lang="fr-CA" sz="2800" dirty="0"/>
          </a:p>
          <a:p>
            <a:r>
              <a:rPr lang="fr-CA" sz="2800" dirty="0"/>
              <a:t>Permettant de planifier ainsi de meilleures actions à poser en favorisant l’intégration de la personne </a:t>
            </a:r>
            <a:r>
              <a:rPr lang="fr-CA" sz="2800" dirty="0" smtClean="0"/>
              <a:t>TSA </a:t>
            </a:r>
            <a:r>
              <a:rPr lang="fr-CA" sz="2800" dirty="0"/>
              <a:t>dans la société.</a:t>
            </a:r>
            <a:endParaRPr lang="en-GB" sz="2800" dirty="0"/>
          </a:p>
          <a:p>
            <a:endParaRPr lang="fr-FR" dirty="0"/>
          </a:p>
        </p:txBody>
      </p:sp>
    </p:spTree>
    <p:extLst>
      <p:ext uri="{BB962C8B-B14F-4D97-AF65-F5344CB8AC3E}">
        <p14:creationId xmlns:p14="http://schemas.microsoft.com/office/powerpoint/2010/main" val="11931592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Projet en trois parties</a:t>
            </a:r>
            <a:endParaRPr lang="fr-FR" sz="2400" dirty="0">
              <a:latin typeface="+mn-lt"/>
            </a:endParaRPr>
          </a:p>
        </p:txBody>
      </p:sp>
      <p:sp>
        <p:nvSpPr>
          <p:cNvPr id="3" name="Espace réservé du contenu 2"/>
          <p:cNvSpPr>
            <a:spLocks noGrp="1"/>
          </p:cNvSpPr>
          <p:nvPr>
            <p:ph idx="1"/>
          </p:nvPr>
        </p:nvSpPr>
        <p:spPr>
          <a:xfrm>
            <a:off x="457200" y="1752600"/>
            <a:ext cx="8229600" cy="4674109"/>
          </a:xfrm>
        </p:spPr>
        <p:txBody>
          <a:bodyPr>
            <a:normAutofit fontScale="92500"/>
          </a:bodyPr>
          <a:lstStyle/>
          <a:p>
            <a:r>
              <a:rPr lang="fr-CA" dirty="0"/>
              <a:t>Pour ce faire, la recherche se divise en trois parties </a:t>
            </a:r>
            <a:r>
              <a:rPr lang="fr-CA" dirty="0" smtClean="0"/>
              <a:t>:</a:t>
            </a:r>
          </a:p>
          <a:p>
            <a:endParaRPr lang="fr-CA" dirty="0" smtClean="0"/>
          </a:p>
          <a:p>
            <a:pPr lvl="1"/>
            <a:r>
              <a:rPr lang="fr-CA" sz="2400" dirty="0" smtClean="0"/>
              <a:t>Une recension </a:t>
            </a:r>
            <a:r>
              <a:rPr lang="fr-CA" sz="2400" dirty="0"/>
              <a:t>systématique des écrits portant sur des thèmes précis </a:t>
            </a:r>
            <a:r>
              <a:rPr lang="fr-CA" sz="2400" dirty="0" smtClean="0"/>
              <a:t>associés </a:t>
            </a:r>
            <a:r>
              <a:rPr lang="fr-CA" sz="2400" dirty="0"/>
              <a:t>à la problématique </a:t>
            </a:r>
            <a:r>
              <a:rPr lang="fr-CA" sz="2400" dirty="0" smtClean="0"/>
              <a:t>du TSA.</a:t>
            </a:r>
          </a:p>
          <a:p>
            <a:pPr lvl="1"/>
            <a:endParaRPr lang="fr-CA" sz="2400" dirty="0" smtClean="0"/>
          </a:p>
          <a:p>
            <a:pPr lvl="1"/>
            <a:r>
              <a:rPr lang="fr-CA" sz="2400" dirty="0" smtClean="0"/>
              <a:t>Une analyse qualitative portant sur la perception </a:t>
            </a:r>
            <a:r>
              <a:rPr lang="fr-CA" sz="2400" dirty="0"/>
              <a:t>de la fratrie et celle des parents de la personne présentant un </a:t>
            </a:r>
            <a:r>
              <a:rPr lang="fr-CA" sz="2400" dirty="0" smtClean="0"/>
              <a:t>TSA.</a:t>
            </a:r>
          </a:p>
          <a:p>
            <a:pPr lvl="1"/>
            <a:endParaRPr lang="fr-CA" sz="2400" dirty="0" smtClean="0"/>
          </a:p>
          <a:p>
            <a:pPr lvl="1"/>
            <a:r>
              <a:rPr lang="fr-CA" sz="2400" dirty="0" smtClean="0"/>
              <a:t> Une analyse quantitative cherchant </a:t>
            </a:r>
            <a:r>
              <a:rPr lang="fr-CA" sz="2400" dirty="0"/>
              <a:t>à établir la connaissance et la reconnaissance de ces personnes.</a:t>
            </a:r>
            <a:endParaRPr lang="en-GB" sz="2400" dirty="0"/>
          </a:p>
          <a:p>
            <a:endParaRPr lang="fr-FR" dirty="0"/>
          </a:p>
        </p:txBody>
      </p:sp>
    </p:spTree>
    <p:extLst>
      <p:ext uri="{BB962C8B-B14F-4D97-AF65-F5344CB8AC3E}">
        <p14:creationId xmlns:p14="http://schemas.microsoft.com/office/powerpoint/2010/main" val="385558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0">
              <a:spcBef>
                <a:spcPct val="0"/>
              </a:spcBef>
            </a:pPr>
            <a:r>
              <a:rPr lang="fr-CA" sz="2400" dirty="0" smtClean="0">
                <a:solidFill>
                  <a:schemeClr val="accent1">
                    <a:lumMod val="75000"/>
                  </a:schemeClr>
                </a:solidFill>
                <a:latin typeface="+mn-lt"/>
              </a:rPr>
              <a:t>LES THÈMES DE LA RECENSION DES ÉCRITS</a:t>
            </a:r>
            <a:endParaRPr lang="fr-FR" dirty="0">
              <a:solidFill>
                <a:schemeClr val="accent1">
                  <a:lumMod val="75000"/>
                </a:schemeClr>
              </a:solidFill>
              <a:latin typeface="+mn-lt"/>
            </a:endParaRPr>
          </a:p>
        </p:txBody>
      </p:sp>
      <p:sp>
        <p:nvSpPr>
          <p:cNvPr id="3" name="Espace réservé du contenu 2"/>
          <p:cNvSpPr>
            <a:spLocks noGrp="1"/>
          </p:cNvSpPr>
          <p:nvPr>
            <p:ph idx="1"/>
          </p:nvPr>
        </p:nvSpPr>
        <p:spPr>
          <a:xfrm>
            <a:off x="457200" y="1752600"/>
            <a:ext cx="8229600" cy="4768898"/>
          </a:xfrm>
        </p:spPr>
        <p:txBody>
          <a:bodyPr>
            <a:normAutofit/>
          </a:bodyPr>
          <a:lstStyle/>
          <a:p>
            <a:r>
              <a:rPr lang="fr-CA" dirty="0" smtClean="0"/>
              <a:t>La prévalence et le diagnostic</a:t>
            </a:r>
            <a:endParaRPr lang="fr-CA" dirty="0"/>
          </a:p>
          <a:p>
            <a:r>
              <a:rPr lang="fr-CA" dirty="0" smtClean="0"/>
              <a:t>La santé</a:t>
            </a:r>
            <a:endParaRPr lang="fr-CA" dirty="0"/>
          </a:p>
          <a:p>
            <a:r>
              <a:rPr lang="fr-CA" dirty="0"/>
              <a:t>L</a:t>
            </a:r>
            <a:r>
              <a:rPr lang="fr-CA" dirty="0" smtClean="0"/>
              <a:t>a famille</a:t>
            </a:r>
          </a:p>
          <a:p>
            <a:r>
              <a:rPr lang="fr-CA" dirty="0" smtClean="0"/>
              <a:t>Les </a:t>
            </a:r>
            <a:r>
              <a:rPr lang="fr-CA" dirty="0"/>
              <a:t>interventions </a:t>
            </a:r>
            <a:endParaRPr lang="fr-CA" dirty="0" smtClean="0"/>
          </a:p>
          <a:p>
            <a:r>
              <a:rPr lang="fr-CA" dirty="0" smtClean="0"/>
              <a:t>Le </a:t>
            </a:r>
            <a:r>
              <a:rPr lang="fr-CA" dirty="0"/>
              <a:t>milieu de garde </a:t>
            </a:r>
            <a:r>
              <a:rPr lang="fr-CA" dirty="0" smtClean="0"/>
              <a:t>éducatif</a:t>
            </a:r>
          </a:p>
          <a:p>
            <a:r>
              <a:rPr lang="fr-CA" dirty="0"/>
              <a:t>L</a:t>
            </a:r>
            <a:r>
              <a:rPr lang="fr-CA" dirty="0" smtClean="0"/>
              <a:t>e </a:t>
            </a:r>
            <a:r>
              <a:rPr lang="fr-CA" dirty="0"/>
              <a:t>milieu </a:t>
            </a:r>
            <a:r>
              <a:rPr lang="fr-CA" dirty="0" smtClean="0"/>
              <a:t>scolaire</a:t>
            </a:r>
            <a:endParaRPr lang="fr-CA" dirty="0"/>
          </a:p>
          <a:p>
            <a:r>
              <a:rPr lang="fr-CA" dirty="0" smtClean="0"/>
              <a:t>L’adolescence</a:t>
            </a:r>
          </a:p>
          <a:p>
            <a:r>
              <a:rPr lang="fr-CA" dirty="0" smtClean="0"/>
              <a:t>La </a:t>
            </a:r>
            <a:r>
              <a:rPr lang="fr-CA" dirty="0"/>
              <a:t>vie </a:t>
            </a:r>
            <a:r>
              <a:rPr lang="fr-CA" dirty="0" smtClean="0"/>
              <a:t>adulte</a:t>
            </a:r>
            <a:endParaRPr lang="fr-CA" dirty="0"/>
          </a:p>
          <a:p>
            <a:r>
              <a:rPr lang="fr-CA" dirty="0" smtClean="0"/>
              <a:t>L’aspect </a:t>
            </a:r>
            <a:r>
              <a:rPr lang="fr-CA" dirty="0"/>
              <a:t>politique et </a:t>
            </a:r>
            <a:r>
              <a:rPr lang="fr-CA" dirty="0" smtClean="0"/>
              <a:t>juridique </a:t>
            </a:r>
            <a:endParaRPr lang="fr-FR" dirty="0"/>
          </a:p>
        </p:txBody>
      </p:sp>
    </p:spTree>
    <p:extLst>
      <p:ext uri="{BB962C8B-B14F-4D97-AF65-F5344CB8AC3E}">
        <p14:creationId xmlns:p14="http://schemas.microsoft.com/office/powerpoint/2010/main" val="4404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latin typeface="+mn-lt"/>
              </a:rPr>
              <a:t>Expérimentation qualitative</a:t>
            </a:r>
          </a:p>
        </p:txBody>
      </p:sp>
      <p:sp>
        <p:nvSpPr>
          <p:cNvPr id="3" name="Espace réservé du contenu 2"/>
          <p:cNvSpPr>
            <a:spLocks noGrp="1"/>
          </p:cNvSpPr>
          <p:nvPr>
            <p:ph idx="1"/>
          </p:nvPr>
        </p:nvSpPr>
        <p:spPr/>
        <p:txBody>
          <a:bodyPr/>
          <a:lstStyle/>
          <a:p>
            <a:r>
              <a:rPr lang="fr-FR" dirty="0" smtClean="0"/>
              <a:t>12 familles ont participé</a:t>
            </a:r>
          </a:p>
          <a:p>
            <a:r>
              <a:rPr lang="fr-FR" dirty="0" smtClean="0"/>
              <a:t>1 parent et 1 fratrie</a:t>
            </a:r>
          </a:p>
          <a:p>
            <a:r>
              <a:rPr lang="fr-FR" dirty="0" smtClean="0"/>
              <a:t>Les âges se distribuent selon l’octroi de service</a:t>
            </a:r>
          </a:p>
          <a:p>
            <a:r>
              <a:rPr lang="fr-FR" dirty="0" smtClean="0"/>
              <a:t>Les familles se distribuent selon le niveau de sévérité de l’enfant</a:t>
            </a:r>
          </a:p>
          <a:p>
            <a:r>
              <a:rPr lang="fr-FR" dirty="0" smtClean="0"/>
              <a:t>Les niveaux de sévérité sont ceux décrits dans le DSM-5 </a:t>
            </a:r>
            <a:r>
              <a:rPr lang="fr-FR" sz="1800" dirty="0" smtClean="0"/>
              <a:t>(Huerta et al., 2012)</a:t>
            </a:r>
            <a:endParaRPr lang="fr-FR" sz="1800" dirty="0"/>
          </a:p>
        </p:txBody>
      </p:sp>
    </p:spTree>
    <p:extLst>
      <p:ext uri="{BB962C8B-B14F-4D97-AF65-F5344CB8AC3E}">
        <p14:creationId xmlns:p14="http://schemas.microsoft.com/office/powerpoint/2010/main" val="2555838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Expérimentation qualitative</a:t>
            </a:r>
            <a:endParaRPr lang="fr-FR" sz="2400" dirty="0">
              <a:latin typeface="+mn-lt"/>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655817906"/>
              </p:ext>
            </p:extLst>
          </p:nvPr>
        </p:nvGraphicFramePr>
        <p:xfrm>
          <a:off x="511044" y="2169923"/>
          <a:ext cx="8250809" cy="3821397"/>
        </p:xfrm>
        <a:graphic>
          <a:graphicData uri="http://schemas.openxmlformats.org/drawingml/2006/table">
            <a:tbl>
              <a:tblPr firstRow="1" bandRow="1">
                <a:tableStyleId>{3C2FFA5D-87B4-456A-9821-1D502468CF0F}</a:tableStyleId>
              </a:tblPr>
              <a:tblGrid>
                <a:gridCol w="1816977"/>
                <a:gridCol w="1608458"/>
                <a:gridCol w="1608458"/>
                <a:gridCol w="1608458"/>
                <a:gridCol w="1608458"/>
              </a:tblGrid>
              <a:tr h="335811">
                <a:tc>
                  <a:txBody>
                    <a:bodyPr/>
                    <a:lstStyle/>
                    <a:p>
                      <a:endParaRPr lang="fr-FR" dirty="0"/>
                    </a:p>
                  </a:txBody>
                  <a:tcPr/>
                </a:tc>
                <a:tc>
                  <a:txBody>
                    <a:bodyPr/>
                    <a:lstStyle/>
                    <a:p>
                      <a:r>
                        <a:rPr lang="fr-FR" dirty="0" smtClean="0"/>
                        <a:t>Préscolaire</a:t>
                      </a:r>
                      <a:endParaRPr lang="fr-FR" dirty="0"/>
                    </a:p>
                  </a:txBody>
                  <a:tcPr/>
                </a:tc>
                <a:tc>
                  <a:txBody>
                    <a:bodyPr/>
                    <a:lstStyle/>
                    <a:p>
                      <a:r>
                        <a:rPr lang="fr-FR" dirty="0" smtClean="0"/>
                        <a:t>Scolaire</a:t>
                      </a:r>
                      <a:endParaRPr lang="fr-FR" dirty="0"/>
                    </a:p>
                  </a:txBody>
                  <a:tcPr/>
                </a:tc>
                <a:tc>
                  <a:txBody>
                    <a:bodyPr/>
                    <a:lstStyle/>
                    <a:p>
                      <a:r>
                        <a:rPr lang="fr-FR" dirty="0" smtClean="0"/>
                        <a:t>Secondaire</a:t>
                      </a:r>
                      <a:endParaRPr lang="fr-FR" dirty="0"/>
                    </a:p>
                  </a:txBody>
                  <a:tcPr/>
                </a:tc>
                <a:tc>
                  <a:txBody>
                    <a:bodyPr/>
                    <a:lstStyle/>
                    <a:p>
                      <a:r>
                        <a:rPr lang="fr-FR" dirty="0" smtClean="0"/>
                        <a:t>Vie Adulte</a:t>
                      </a:r>
                      <a:endParaRPr lang="fr-FR" dirty="0"/>
                    </a:p>
                  </a:txBody>
                  <a:tcPr/>
                </a:tc>
              </a:tr>
              <a:tr h="1078197">
                <a:tc>
                  <a:txBody>
                    <a:bodyPr/>
                    <a:lstStyle/>
                    <a:p>
                      <a:r>
                        <a:rPr lang="fr-FR" dirty="0" smtClean="0"/>
                        <a:t>Léger</a:t>
                      </a:r>
                    </a:p>
                    <a:p>
                      <a:endParaRPr lang="fr-FR" dirty="0" smtClean="0"/>
                    </a:p>
                    <a:p>
                      <a:r>
                        <a:rPr lang="fr-FR" dirty="0" smtClean="0"/>
                        <a:t>Classe ordinaire</a:t>
                      </a:r>
                    </a:p>
                  </a:txBody>
                  <a:tcPr/>
                </a:tc>
                <a:tc>
                  <a:txBody>
                    <a:bodyPr/>
                    <a:lstStyle/>
                    <a:p>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r h="1078197">
                <a:tc>
                  <a:txBody>
                    <a:bodyPr/>
                    <a:lstStyle/>
                    <a:p>
                      <a:r>
                        <a:rPr lang="fr-FR" dirty="0" smtClean="0"/>
                        <a:t>Moyen</a:t>
                      </a:r>
                    </a:p>
                    <a:p>
                      <a:endParaRPr lang="fr-FR" dirty="0" smtClean="0"/>
                    </a:p>
                    <a:p>
                      <a:r>
                        <a:rPr lang="fr-FR" dirty="0" smtClean="0"/>
                        <a:t>Classe spéciale</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1078197">
                <a:tc>
                  <a:txBody>
                    <a:bodyPr/>
                    <a:lstStyle/>
                    <a:p>
                      <a:r>
                        <a:rPr lang="fr-FR" dirty="0" smtClean="0"/>
                        <a:t>Sévère</a:t>
                      </a:r>
                    </a:p>
                    <a:p>
                      <a:endParaRPr lang="fr-FR" dirty="0" smtClean="0"/>
                    </a:p>
                    <a:p>
                      <a:r>
                        <a:rPr lang="fr-FR" dirty="0" smtClean="0"/>
                        <a:t>École</a:t>
                      </a:r>
                      <a:r>
                        <a:rPr lang="fr-FR" baseline="0" dirty="0" smtClean="0"/>
                        <a:t> spéciale</a:t>
                      </a:r>
                      <a:endParaRPr lang="fr-FR" dirty="0"/>
                    </a:p>
                  </a:txBody>
                  <a:tcPr/>
                </a:tc>
                <a:tc>
                  <a:txBody>
                    <a:bodyPr/>
                    <a:lstStyle/>
                    <a:p>
                      <a:endParaRPr lang="fr-FR" dirty="0"/>
                    </a:p>
                  </a:txBody>
                  <a:tcPr/>
                </a:tc>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654011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latin typeface="+mn-lt"/>
              </a:rPr>
              <a:t>Pré-expérimentation</a:t>
            </a:r>
            <a:endParaRPr lang="fr-FR" sz="2400" dirty="0">
              <a:latin typeface="+mn-lt"/>
            </a:endParaRPr>
          </a:p>
        </p:txBody>
      </p:sp>
      <p:sp>
        <p:nvSpPr>
          <p:cNvPr id="3" name="Espace réservé du contenu 2"/>
          <p:cNvSpPr>
            <a:spLocks noGrp="1"/>
          </p:cNvSpPr>
          <p:nvPr>
            <p:ph idx="1"/>
          </p:nvPr>
        </p:nvSpPr>
        <p:spPr/>
        <p:txBody>
          <a:bodyPr/>
          <a:lstStyle/>
          <a:p>
            <a:r>
              <a:rPr lang="fr-FR" dirty="0" smtClean="0"/>
              <a:t>3 fratries ont participé</a:t>
            </a:r>
          </a:p>
          <a:p>
            <a:r>
              <a:rPr lang="fr-FR" dirty="0" smtClean="0"/>
              <a:t>Validation des questions d’entrevue</a:t>
            </a:r>
          </a:p>
          <a:p>
            <a:r>
              <a:rPr lang="fr-FR" dirty="0" smtClean="0"/>
              <a:t>Âge des participants</a:t>
            </a:r>
          </a:p>
          <a:p>
            <a:r>
              <a:rPr lang="fr-FR" dirty="0" smtClean="0"/>
              <a:t>Mémoire des participants</a:t>
            </a:r>
            <a:endParaRPr lang="fr-FR" dirty="0"/>
          </a:p>
        </p:txBody>
      </p:sp>
    </p:spTree>
    <p:extLst>
      <p:ext uri="{BB962C8B-B14F-4D97-AF65-F5344CB8AC3E}">
        <p14:creationId xmlns:p14="http://schemas.microsoft.com/office/powerpoint/2010/main" val="1555075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Apothicaire.thmx</Template>
  <TotalTime>556</TotalTime>
  <Words>1981</Words>
  <Application>Microsoft Macintosh PowerPoint</Application>
  <PresentationFormat>Présentation à l'écran (4:3)</PresentationFormat>
  <Paragraphs>310</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Apothicaire</vt:lpstr>
      <vt:lpstr>synthèse des connaissances actuelles sur le TSA</vt:lpstr>
      <vt:lpstr>L’état de la connaissance et de la reconnaissance de la personne présentant un TSA</vt:lpstr>
      <vt:lpstr>L’état de la connaissance et de la reconnaissance de la personne présentant un TSA</vt:lpstr>
      <vt:lpstr>Buts du projet</vt:lpstr>
      <vt:lpstr>Projet en trois parties</vt:lpstr>
      <vt:lpstr>LES THÈMES DE LA RECENSION DES ÉCRITS</vt:lpstr>
      <vt:lpstr>Expérimentation qualitative</vt:lpstr>
      <vt:lpstr>Expérimentation qualitative</vt:lpstr>
      <vt:lpstr>Pré-expérimentation</vt:lpstr>
      <vt:lpstr>Pré-expérimentation</vt:lpstr>
      <vt:lpstr>L’analyse</vt:lpstr>
      <vt:lpstr>La prévalence et le diagnostic</vt:lpstr>
      <vt:lpstr>La prévalence et le diagnostic</vt:lpstr>
      <vt:lpstr>Troubles pouvant coexister avec le TSA</vt:lpstr>
      <vt:lpstr>Les forces</vt:lpstr>
      <vt:lpstr>Les difficultés</vt:lpstr>
      <vt:lpstr>L’annonce et les émotions</vt:lpstr>
      <vt:lpstr>La santé</vt:lpstr>
      <vt:lpstr>La santé</vt:lpstr>
      <vt:lpstr>La famille</vt:lpstr>
      <vt:lpstr>La famille</vt:lpstr>
      <vt:lpstr>Les interventions</vt:lpstr>
      <vt:lpstr>Les interventions</vt:lpstr>
      <vt:lpstr> L’école </vt:lpstr>
      <vt:lpstr> L’école </vt:lpstr>
      <vt:lpstr>L’adolescence</vt:lpstr>
      <vt:lpstr>L’adolescence</vt:lpstr>
      <vt:lpstr>Âge adulte</vt:lpstr>
      <vt:lpstr>Âge adulte</vt:lpstr>
      <vt:lpstr>Âge adulte</vt:lpstr>
      <vt:lpstr>Âge adulte</vt:lpstr>
      <vt:lpstr>Politique et juridique</vt:lpstr>
      <vt:lpstr>Politique et juridique</vt:lpstr>
      <vt:lpstr>Références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Grandir avec un frère ou une sœur ayant un trouble du spectre de l’autisme </dc:title>
  <dc:creator>Nathalie</dc:creator>
  <cp:lastModifiedBy>Nathalie</cp:lastModifiedBy>
  <cp:revision>37</cp:revision>
  <dcterms:created xsi:type="dcterms:W3CDTF">2013-03-21T19:54:04Z</dcterms:created>
  <dcterms:modified xsi:type="dcterms:W3CDTF">2013-04-11T01:27:24Z</dcterms:modified>
</cp:coreProperties>
</file>